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75" r:id="rId5"/>
    <p:sldId id="262" r:id="rId6"/>
    <p:sldId id="276" r:id="rId7"/>
    <p:sldId id="277" r:id="rId8"/>
    <p:sldId id="278" r:id="rId9"/>
    <p:sldId id="279" r:id="rId10"/>
    <p:sldId id="280" r:id="rId11"/>
    <p:sldId id="258" r:id="rId12"/>
    <p:sldId id="281" r:id="rId13"/>
    <p:sldId id="282" r:id="rId14"/>
    <p:sldId id="283" r:id="rId15"/>
    <p:sldId id="284" r:id="rId16"/>
    <p:sldId id="285" r:id="rId17"/>
    <p:sldId id="286" r:id="rId18"/>
    <p:sldId id="287" r:id="rId19"/>
    <p:sldId id="257" r:id="rId20"/>
    <p:sldId id="261" r:id="rId21"/>
    <p:sldId id="263" r:id="rId22"/>
    <p:sldId id="264" r:id="rId23"/>
    <p:sldId id="265" r:id="rId24"/>
    <p:sldId id="266" r:id="rId25"/>
    <p:sldId id="267" r:id="rId26"/>
    <p:sldId id="268" r:id="rId27"/>
    <p:sldId id="269" r:id="rId28"/>
    <p:sldId id="270" r:id="rId29"/>
    <p:sldId id="271" r:id="rId30"/>
    <p:sldId id="272" r:id="rId31"/>
    <p:sldId id="273"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snapToGrid="0">
      <p:cViewPr varScale="1">
        <p:scale>
          <a:sx n="72" d="100"/>
          <a:sy n="72" d="100"/>
        </p:scale>
        <p:origin x="7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CD8A-FDA8-4ABA-947A-010C9DFA7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8B3617-F461-4137-A9AD-E4386F7A81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41789B-A1E1-4D86-9300-0A8C04C185BA}"/>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5" name="Footer Placeholder 4">
            <a:extLst>
              <a:ext uri="{FF2B5EF4-FFF2-40B4-BE49-F238E27FC236}">
                <a16:creationId xmlns:a16="http://schemas.microsoft.com/office/drawing/2014/main" id="{709D8500-B9F5-4FEA-89BF-D80525496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52E58-15DA-4F28-91F9-26C05114A1A8}"/>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244697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E070-6AE5-4884-8AF0-A66B646080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E3E4E0-64BD-4B4F-B966-ED859B671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3F213-3FD5-454B-8F01-600361B45B9A}"/>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5" name="Footer Placeholder 4">
            <a:extLst>
              <a:ext uri="{FF2B5EF4-FFF2-40B4-BE49-F238E27FC236}">
                <a16:creationId xmlns:a16="http://schemas.microsoft.com/office/drawing/2014/main" id="{79B02957-4759-44F0-AA71-610B96E0A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A92E8-AC58-4953-AC0E-C4EB38206AF6}"/>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214327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70D12C-C751-4F5C-AA66-3CAD788AD2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FA353A-F04F-4F74-93EB-B042348C0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91CA4-0F78-4E54-965F-9CEBE3524E21}"/>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5" name="Footer Placeholder 4">
            <a:extLst>
              <a:ext uri="{FF2B5EF4-FFF2-40B4-BE49-F238E27FC236}">
                <a16:creationId xmlns:a16="http://schemas.microsoft.com/office/drawing/2014/main" id="{0B881311-C6A8-4541-BF09-7B1116C92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30D1A-764D-4AAD-89FB-349FA81B193A}"/>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61142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F3E-7E8F-46E5-A69E-AFC6F4984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A93A2-26F4-4C3B-A89D-D1AC355238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C7588-212E-409C-8CB5-2967AD70AD9A}"/>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5" name="Footer Placeholder 4">
            <a:extLst>
              <a:ext uri="{FF2B5EF4-FFF2-40B4-BE49-F238E27FC236}">
                <a16:creationId xmlns:a16="http://schemas.microsoft.com/office/drawing/2014/main" id="{862ED94C-06CA-4B08-9B47-C3B118B36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42B10-1E8B-40E9-96ED-128EF7435C57}"/>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138903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86E7-A0B3-4298-B54B-BCEFEC042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BC0A6-0087-433A-B589-1C2CD2DBA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A1EED4-9438-41EF-A989-2CC368ACCC93}"/>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5" name="Footer Placeholder 4">
            <a:extLst>
              <a:ext uri="{FF2B5EF4-FFF2-40B4-BE49-F238E27FC236}">
                <a16:creationId xmlns:a16="http://schemas.microsoft.com/office/drawing/2014/main" id="{F0084757-7A3A-41EB-9399-0A2AEE8BE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1B5E8-3A68-4DC6-93B3-BA8A7DC58B8C}"/>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635687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F43D-D35E-4313-B5E8-83419E4F0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FE05B2-2E7F-40F7-BF50-5042EC563E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37F26-2885-4DD8-A729-FCDC762C8D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B09D70-2938-43E6-B536-E7F590C6787D}"/>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6" name="Footer Placeholder 5">
            <a:extLst>
              <a:ext uri="{FF2B5EF4-FFF2-40B4-BE49-F238E27FC236}">
                <a16:creationId xmlns:a16="http://schemas.microsoft.com/office/drawing/2014/main" id="{5D8E5181-73A8-415F-8EB7-92A0F58BC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701C5-0BB3-43EF-AF4E-6E4EEE6DC1A6}"/>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256079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4506-67B2-456E-BC1B-9728E41E74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66C4C5-07A4-4621-9756-C26E516ED3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0A587-76DC-4340-BBE6-D6144F827C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9443DA-A6B7-4FB8-993E-A57F7D4BEA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FE3C8-26E9-4702-B99E-6111B21BC8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19B585-BC4A-4AC5-B101-FD4B84F8DB04}"/>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8" name="Footer Placeholder 7">
            <a:extLst>
              <a:ext uri="{FF2B5EF4-FFF2-40B4-BE49-F238E27FC236}">
                <a16:creationId xmlns:a16="http://schemas.microsoft.com/office/drawing/2014/main" id="{DE1BDAA0-0696-40DF-BA10-6D1BF43E4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6983C7-902F-41D0-81DD-DED443EE05B9}"/>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2355854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272F1-E326-4A7B-968A-3728532C81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416D5-5777-493F-91B6-C7874A99884D}"/>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4" name="Footer Placeholder 3">
            <a:extLst>
              <a:ext uri="{FF2B5EF4-FFF2-40B4-BE49-F238E27FC236}">
                <a16:creationId xmlns:a16="http://schemas.microsoft.com/office/drawing/2014/main" id="{A1EE8FC9-7DEC-48DD-A87C-4FABBC0D26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D375BE-7EE1-4244-AA46-1D07513244E6}"/>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59946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1A4A5-2918-46FC-A196-DC4E5EC2CFA6}"/>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3" name="Footer Placeholder 2">
            <a:extLst>
              <a:ext uri="{FF2B5EF4-FFF2-40B4-BE49-F238E27FC236}">
                <a16:creationId xmlns:a16="http://schemas.microsoft.com/office/drawing/2014/main" id="{4F18733D-EEA8-4F8D-B0E8-D78A136E7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29EB57-7875-49CA-B3D6-386886B1085F}"/>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24827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ECD6-29EE-4C9F-A09A-7E90787CF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43C52C-B759-4847-ABAD-490F746EF8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D52E77-08AF-4C4A-BE36-0A13E9DFB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E2364-CA43-4C2A-8584-8CB07F0710AE}"/>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6" name="Footer Placeholder 5">
            <a:extLst>
              <a:ext uri="{FF2B5EF4-FFF2-40B4-BE49-F238E27FC236}">
                <a16:creationId xmlns:a16="http://schemas.microsoft.com/office/drawing/2014/main" id="{ADF06538-C597-41AA-9FD9-8A2D3C8FD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C38BA-060D-4D00-9F98-2F9CBBC20368}"/>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403537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0E52-CCF4-41C6-89E0-9DD8C78DDE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FACACF-79D5-4D87-8722-DE95ABF282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2A11C9-0E40-49F1-AA65-2F7B9F424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50F4F-00C0-4FB3-9CCF-CB5852725172}"/>
              </a:ext>
            </a:extLst>
          </p:cNvPr>
          <p:cNvSpPr>
            <a:spLocks noGrp="1"/>
          </p:cNvSpPr>
          <p:nvPr>
            <p:ph type="dt" sz="half" idx="10"/>
          </p:nvPr>
        </p:nvSpPr>
        <p:spPr/>
        <p:txBody>
          <a:bodyPr/>
          <a:lstStyle/>
          <a:p>
            <a:fld id="{7995710C-9A1B-473D-8DDA-84C951C3B979}" type="datetimeFigureOut">
              <a:rPr lang="en-US" smtClean="0"/>
              <a:t>4/30/2022</a:t>
            </a:fld>
            <a:endParaRPr lang="en-US"/>
          </a:p>
        </p:txBody>
      </p:sp>
      <p:sp>
        <p:nvSpPr>
          <p:cNvPr id="6" name="Footer Placeholder 5">
            <a:extLst>
              <a:ext uri="{FF2B5EF4-FFF2-40B4-BE49-F238E27FC236}">
                <a16:creationId xmlns:a16="http://schemas.microsoft.com/office/drawing/2014/main" id="{406148D2-C7B0-4B24-96CB-3480D03B9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CE007C-22D5-40F4-86DE-55DF265F871E}"/>
              </a:ext>
            </a:extLst>
          </p:cNvPr>
          <p:cNvSpPr>
            <a:spLocks noGrp="1"/>
          </p:cNvSpPr>
          <p:nvPr>
            <p:ph type="sldNum" sz="quarter" idx="12"/>
          </p:nvPr>
        </p:nvSpPr>
        <p:spPr/>
        <p:txBody>
          <a:bodyPr/>
          <a:lstStyle/>
          <a:p>
            <a:fld id="{A87DAECE-4271-48A1-9269-E37DF0DAB421}" type="slidenum">
              <a:rPr lang="en-US" smtClean="0"/>
              <a:t>‹#›</a:t>
            </a:fld>
            <a:endParaRPr lang="en-US"/>
          </a:p>
        </p:txBody>
      </p:sp>
    </p:spTree>
    <p:extLst>
      <p:ext uri="{BB962C8B-B14F-4D97-AF65-F5344CB8AC3E}">
        <p14:creationId xmlns:p14="http://schemas.microsoft.com/office/powerpoint/2010/main" val="363954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8291C2-3A63-47BF-9BE4-4646650DB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68D73-BE3D-4967-836D-5DEAED8313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F533B-3EED-488F-8531-F003F8E895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5710C-9A1B-473D-8DDA-84C951C3B979}" type="datetimeFigureOut">
              <a:rPr lang="en-US" smtClean="0"/>
              <a:t>4/30/2022</a:t>
            </a:fld>
            <a:endParaRPr lang="en-US"/>
          </a:p>
        </p:txBody>
      </p:sp>
      <p:sp>
        <p:nvSpPr>
          <p:cNvPr id="5" name="Footer Placeholder 4">
            <a:extLst>
              <a:ext uri="{FF2B5EF4-FFF2-40B4-BE49-F238E27FC236}">
                <a16:creationId xmlns:a16="http://schemas.microsoft.com/office/drawing/2014/main" id="{AB483C01-DFB9-44EE-8AE8-980739819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1D8375-2C88-4CAA-929A-70FFBA1279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DAECE-4271-48A1-9269-E37DF0DAB421}" type="slidenum">
              <a:rPr lang="en-US" smtClean="0"/>
              <a:t>‹#›</a:t>
            </a:fld>
            <a:endParaRPr lang="en-US"/>
          </a:p>
        </p:txBody>
      </p:sp>
    </p:spTree>
    <p:extLst>
      <p:ext uri="{BB962C8B-B14F-4D97-AF65-F5344CB8AC3E}">
        <p14:creationId xmlns:p14="http://schemas.microsoft.com/office/powerpoint/2010/main" val="3088585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nic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98A70-68BD-4FB6-8318-D079C6FCAF76}"/>
              </a:ext>
            </a:extLst>
          </p:cNvPr>
          <p:cNvSpPr>
            <a:spLocks noGrp="1"/>
          </p:cNvSpPr>
          <p:nvPr>
            <p:ph type="ctrTitle"/>
          </p:nvPr>
        </p:nvSpPr>
        <p:spPr>
          <a:xfrm>
            <a:off x="585925" y="1704513"/>
            <a:ext cx="11114843" cy="2157274"/>
          </a:xfrm>
        </p:spPr>
        <p:txBody>
          <a:bodyPr>
            <a:normAutofit fontScale="90000"/>
          </a:bodyPr>
          <a:lstStyle/>
          <a:p>
            <a:r>
              <a:rPr lang="en-US" sz="2200" dirty="0">
                <a:latin typeface="Times New Roman" panose="02020603050405020304" pitchFamily="18" charset="0"/>
                <a:cs typeface="Times New Roman" panose="02020603050405020304" pitchFamily="18" charset="0"/>
              </a:rPr>
              <a:t>Department of Physics and Astrophysics</a:t>
            </a:r>
            <a:br>
              <a:rPr lang="en-US" sz="22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University of Delhi</a:t>
            </a:r>
            <a:br>
              <a:rPr lang="en-US" sz="1800" dirty="0">
                <a:solidFill>
                  <a:srgbClr val="FF0000"/>
                </a:solidFill>
                <a:latin typeface="Times New Roman" panose="02020603050405020304" pitchFamily="18" charset="0"/>
                <a:cs typeface="Times New Roman" panose="02020603050405020304" pitchFamily="18" charset="0"/>
              </a:rPr>
            </a:br>
            <a:br>
              <a:rPr lang="en-US" sz="4400" dirty="0">
                <a:solidFill>
                  <a:srgbClr val="FF0000"/>
                </a:solidFill>
                <a:latin typeface="Times New Roman" panose="02020603050405020304" pitchFamily="18" charset="0"/>
                <a:cs typeface="Times New Roman" panose="02020603050405020304" pitchFamily="18" charset="0"/>
              </a:rPr>
            </a:br>
            <a:r>
              <a:rPr lang="en-US" sz="4200" dirty="0">
                <a:solidFill>
                  <a:srgbClr val="FF0000"/>
                </a:solidFill>
                <a:latin typeface="Times New Roman" panose="02020603050405020304" pitchFamily="18" charset="0"/>
                <a:cs typeface="Times New Roman" panose="02020603050405020304" pitchFamily="18" charset="0"/>
              </a:rPr>
              <a:t>SIGN LANGUAGE RECOGNITION USING PYTHON </a:t>
            </a:r>
          </a:p>
        </p:txBody>
      </p:sp>
      <p:sp>
        <p:nvSpPr>
          <p:cNvPr id="3" name="Subtitle 2">
            <a:extLst>
              <a:ext uri="{FF2B5EF4-FFF2-40B4-BE49-F238E27FC236}">
                <a16:creationId xmlns:a16="http://schemas.microsoft.com/office/drawing/2014/main" id="{BB447BB9-1C12-497E-8A2A-66CF20B1B01A}"/>
              </a:ext>
            </a:extLst>
          </p:cNvPr>
          <p:cNvSpPr>
            <a:spLocks noGrp="1"/>
          </p:cNvSpPr>
          <p:nvPr>
            <p:ph type="subTitle" idx="1"/>
          </p:nvPr>
        </p:nvSpPr>
        <p:spPr>
          <a:xfrm>
            <a:off x="479394" y="4225771"/>
            <a:ext cx="11283519" cy="2390838"/>
          </a:xfrm>
        </p:spPr>
        <p:txBody>
          <a:bodyPr>
            <a:normAutofit/>
          </a:bodyPr>
          <a:lstStyle/>
          <a:p>
            <a:r>
              <a:rPr lang="en-US" dirty="0">
                <a:latin typeface="Times New Roman" panose="02020603050405020304" pitchFamily="18" charset="0"/>
                <a:cs typeface="Times New Roman" panose="02020603050405020304" pitchFamily="18" charset="0"/>
              </a:rPr>
              <a:t>BY: GROUP- 2 (BARDEEN)</a:t>
            </a:r>
          </a:p>
          <a:p>
            <a:pPr marL="342900" marR="0" lvl="0" indent="-342900">
              <a:lnSpc>
                <a:spcPct val="120000"/>
              </a:lnSpc>
              <a:spcBef>
                <a:spcPts val="0"/>
              </a:spcBef>
              <a:spcAft>
                <a:spcPts val="0"/>
              </a:spcAft>
              <a:buFont typeface="+mj-lt"/>
              <a:buAutoNum type="arabicPeriod"/>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t>DEEPANSHU SHARMA  (20025762016)</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t>DIPIKA SHARMA    (20025762019)</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t>JAYTE PRAKASH KURIL  (20025762026)</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t>KANIKA KARDAM   (20025762028)</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0"/>
              </a:spcAft>
              <a:buFont typeface="+mj-lt"/>
              <a:buAutoNum type="arabicPeriod"/>
            </a:pPr>
            <a: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t>KESHAV SHARMA   (20025762031)</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1000"/>
              </a:spcAft>
              <a:buFont typeface="+mj-lt"/>
              <a:buAutoNum type="arabicPeriod"/>
            </a:pPr>
            <a: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t>NEHA (20025762037)</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A2D05C-FCCF-4488-8669-F734675C6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916" y="109241"/>
            <a:ext cx="1802167" cy="1595272"/>
          </a:xfrm>
          <a:prstGeom prst="rect">
            <a:avLst/>
          </a:prstGeom>
        </p:spPr>
      </p:pic>
    </p:spTree>
    <p:extLst>
      <p:ext uri="{BB962C8B-B14F-4D97-AF65-F5344CB8AC3E}">
        <p14:creationId xmlns:p14="http://schemas.microsoft.com/office/powerpoint/2010/main" val="268730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1440"/>
            <a:ext cx="7543800" cy="3337560"/>
          </a:xfrm>
          <a:prstGeom prst="rect">
            <a:avLst/>
          </a:prstGeom>
          <a:noFill/>
          <a:ln>
            <a:noFill/>
          </a:ln>
        </p:spPr>
      </p:pic>
      <p:sp>
        <p:nvSpPr>
          <p:cNvPr id="3" name="Rectangle 2"/>
          <p:cNvSpPr/>
          <p:nvPr/>
        </p:nvSpPr>
        <p:spPr>
          <a:xfrm>
            <a:off x="2286000" y="3657601"/>
            <a:ext cx="7543800" cy="3170099"/>
          </a:xfrm>
          <a:prstGeom prst="rect">
            <a:avLst/>
          </a:prstGeom>
        </p:spPr>
        <p:txBody>
          <a:bodyPr wrap="square">
            <a:spAutoFit/>
          </a:bodyPr>
          <a:lstStyle/>
          <a:p>
            <a:r>
              <a:rPr lang="en-US" sz="2000" dirty="0">
                <a:latin typeface="Times New Roman" pitchFamily="18" charset="0"/>
                <a:cs typeface="Times New Roman" pitchFamily="18" charset="0"/>
              </a:rPr>
              <a:t>1- bit means it has (</a:t>
            </a:r>
            <a:r>
              <a:rPr lang="en-US" sz="2000" dirty="0"/>
              <a:t>2</a:t>
            </a:r>
            <a:r>
              <a:rPr lang="en-US" sz="2000" baseline="30000" dirty="0"/>
              <a:t>1</a:t>
            </a:r>
            <a:r>
              <a:rPr lang="en-US" sz="2000" dirty="0">
                <a:latin typeface="Times New Roman" pitchFamily="18" charset="0"/>
                <a:cs typeface="Times New Roman" pitchFamily="18" charset="0"/>
              </a:rPr>
              <a:t>)=2 colors.</a:t>
            </a:r>
          </a:p>
          <a:p>
            <a:r>
              <a:rPr lang="en-US" sz="2000" dirty="0">
                <a:latin typeface="Times New Roman" pitchFamily="18" charset="0"/>
                <a:cs typeface="Times New Roman" pitchFamily="18" charset="0"/>
              </a:rPr>
              <a:t>2-bit means it has (</a:t>
            </a:r>
            <a:r>
              <a:rPr lang="en-US" sz="2000" dirty="0"/>
              <a:t>2</a:t>
            </a:r>
            <a:r>
              <a:rPr lang="en-US" sz="2000" baseline="30000" dirty="0"/>
              <a:t>2</a:t>
            </a:r>
            <a:r>
              <a:rPr lang="en-US" sz="2000" dirty="0">
                <a:latin typeface="Times New Roman" pitchFamily="18" charset="0"/>
                <a:cs typeface="Times New Roman" pitchFamily="18" charset="0"/>
              </a:rPr>
              <a:t>)=4 colors and n-bit means it has (</a:t>
            </a:r>
            <a:r>
              <a:rPr lang="en-US" sz="2000" dirty="0"/>
              <a:t>2</a:t>
            </a:r>
            <a:r>
              <a:rPr lang="en-US" sz="2000" baseline="30000" dirty="0"/>
              <a:t>n</a:t>
            </a:r>
            <a:r>
              <a:rPr lang="en-US" sz="2000" dirty="0">
                <a:latin typeface="Times New Roman" pitchFamily="18" charset="0"/>
                <a:cs typeface="Times New Roman" pitchFamily="18" charset="0"/>
              </a:rPr>
              <a:t>) colors.</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Various combinations of 8-bit represents different colors like:</a:t>
            </a:r>
          </a:p>
          <a:p>
            <a:pPr marL="285750" indent="-285750">
              <a:buFont typeface="Arial" pitchFamily="34" charset="0"/>
              <a:buChar char="•"/>
            </a:pPr>
            <a:r>
              <a:rPr lang="en-US" sz="2000" dirty="0">
                <a:latin typeface="Times New Roman" pitchFamily="18" charset="0"/>
                <a:cs typeface="Times New Roman" pitchFamily="18" charset="0"/>
              </a:rPr>
              <a:t>00000000      BLACK</a:t>
            </a:r>
          </a:p>
          <a:p>
            <a:pPr marL="285750" indent="-285750">
              <a:buFont typeface="Arial" pitchFamily="34" charset="0"/>
              <a:buChar char="•"/>
            </a:pPr>
            <a:r>
              <a:rPr lang="en-US" sz="2000" dirty="0">
                <a:latin typeface="Times New Roman" pitchFamily="18" charset="0"/>
                <a:cs typeface="Times New Roman" pitchFamily="18" charset="0"/>
              </a:rPr>
              <a:t>00000001      BLACK WITH LESS DARKNESS</a:t>
            </a:r>
          </a:p>
          <a:p>
            <a:pPr marL="285750" indent="-285750">
              <a:buFont typeface="Arial" pitchFamily="34" charset="0"/>
              <a:buChar char="•"/>
            </a:pPr>
            <a:r>
              <a:rPr lang="en-US" sz="2000" dirty="0">
                <a:latin typeface="Times New Roman" pitchFamily="18" charset="0"/>
                <a:cs typeface="Times New Roman" pitchFamily="18" charset="0"/>
              </a:rPr>
              <a:t>…</a:t>
            </a:r>
          </a:p>
          <a:p>
            <a:pPr marL="285750" indent="-285750">
              <a:buFont typeface="Arial" pitchFamily="34" charset="0"/>
              <a:buChar char="•"/>
            </a:pPr>
            <a:r>
              <a:rPr lang="en-US" sz="2000" dirty="0">
                <a:latin typeface="Times New Roman" pitchFamily="18" charset="0"/>
                <a:cs typeface="Times New Roman" pitchFamily="18" charset="0"/>
              </a:rPr>
              <a:t>…</a:t>
            </a:r>
          </a:p>
          <a:p>
            <a:pPr marL="285750" indent="-285750">
              <a:buFont typeface="Arial" pitchFamily="34" charset="0"/>
              <a:buChar char="•"/>
            </a:pPr>
            <a:r>
              <a:rPr lang="en-US" sz="2000" dirty="0">
                <a:latin typeface="Times New Roman" pitchFamily="18" charset="0"/>
                <a:cs typeface="Times New Roman" pitchFamily="18" charset="0"/>
              </a:rPr>
              <a:t>11111111       WHITE</a:t>
            </a:r>
          </a:p>
          <a:p>
            <a:endParaRPr lang="en-US" sz="2000" dirty="0">
              <a:latin typeface="Times New Roman" pitchFamily="18" charset="0"/>
              <a:cs typeface="Times New Roman" pitchFamily="18" charset="0"/>
            </a:endParaRPr>
          </a:p>
        </p:txBody>
      </p:sp>
      <p:sp>
        <p:nvSpPr>
          <p:cNvPr id="4" name="Right Arrow 3"/>
          <p:cNvSpPr/>
          <p:nvPr/>
        </p:nvSpPr>
        <p:spPr>
          <a:xfrm>
            <a:off x="3810000" y="5029200"/>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3810000" y="5334000"/>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3810000" y="6248400"/>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023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itchFamily="18" charset="0"/>
                <a:cs typeface="Times New Roman" pitchFamily="18" charset="0"/>
              </a:rPr>
              <a:t>Various Uses of Algorithms</a:t>
            </a:r>
          </a:p>
        </p:txBody>
      </p:sp>
      <p:sp>
        <p:nvSpPr>
          <p:cNvPr id="3" name="Content Placeholder 2"/>
          <p:cNvSpPr>
            <a:spLocks noGrp="1"/>
          </p:cNvSpPr>
          <p:nvPr>
            <p:ph idx="1"/>
          </p:nvPr>
        </p:nvSpPr>
        <p:spPr>
          <a:xfrm>
            <a:off x="1981200" y="1371600"/>
            <a:ext cx="8229600" cy="5257800"/>
          </a:xfrm>
        </p:spPr>
        <p:txBody>
          <a:bodyPr>
            <a:normAutofit/>
          </a:bodyPr>
          <a:lstStyle/>
          <a:p>
            <a:pPr algn="just"/>
            <a:r>
              <a:rPr lang="en-US" dirty="0">
                <a:latin typeface="Times New Roman" pitchFamily="18" charset="0"/>
                <a:cs typeface="Times New Roman" pitchFamily="18" charset="0"/>
              </a:rPr>
              <a:t>Facial Recognition</a:t>
            </a:r>
          </a:p>
          <a:p>
            <a:pPr algn="just"/>
            <a:r>
              <a:rPr lang="en-US" dirty="0">
                <a:latin typeface="Times New Roman" pitchFamily="18" charset="0"/>
                <a:cs typeface="Times New Roman" pitchFamily="18" charset="0"/>
              </a:rPr>
              <a:t>Identification of  objects</a:t>
            </a:r>
          </a:p>
          <a:p>
            <a:pPr algn="just"/>
            <a:r>
              <a:rPr lang="en-US" dirty="0">
                <a:latin typeface="Times New Roman" pitchFamily="18" charset="0"/>
                <a:cs typeface="Times New Roman" pitchFamily="18" charset="0"/>
              </a:rPr>
              <a:t>Object Recognition</a:t>
            </a:r>
          </a:p>
          <a:p>
            <a:pPr algn="just"/>
            <a:r>
              <a:rPr lang="en-US" dirty="0">
                <a:latin typeface="Times New Roman" pitchFamily="18" charset="0"/>
                <a:cs typeface="Times New Roman" pitchFamily="18" charset="0"/>
              </a:rPr>
              <a:t>Image Processing</a:t>
            </a:r>
          </a:p>
          <a:p>
            <a:pPr algn="just"/>
            <a:r>
              <a:rPr lang="en-US" dirty="0">
                <a:latin typeface="Times New Roman" pitchFamily="18" charset="0"/>
                <a:cs typeface="Times New Roman" pitchFamily="18" charset="0"/>
              </a:rPr>
              <a:t>Gesture Recognition</a:t>
            </a:r>
          </a:p>
          <a:p>
            <a:pPr algn="just"/>
            <a:r>
              <a:rPr lang="en-US" dirty="0">
                <a:latin typeface="Times New Roman" pitchFamily="18" charset="0"/>
                <a:cs typeface="Times New Roman" pitchFamily="18" charset="0"/>
              </a:rPr>
              <a:t>Finding similar images from an image database</a:t>
            </a:r>
          </a:p>
          <a:p>
            <a:pPr algn="just"/>
            <a:r>
              <a:rPr lang="en-US" dirty="0">
                <a:latin typeface="Times New Roman" pitchFamily="18" charset="0"/>
                <a:cs typeface="Times New Roman" pitchFamily="18" charset="0"/>
              </a:rPr>
              <a:t>And many more…</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9792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FF0000"/>
                </a:solidFill>
                <a:latin typeface="Times New Roman" pitchFamily="18" charset="0"/>
                <a:cs typeface="Times New Roman" pitchFamily="18" charset="0"/>
              </a:rPr>
              <a:t>MediaPipe</a:t>
            </a:r>
          </a:p>
        </p:txBody>
      </p:sp>
      <p:sp>
        <p:nvSpPr>
          <p:cNvPr id="3" name="Content Placeholder 2"/>
          <p:cNvSpPr>
            <a:spLocks noGrp="1"/>
          </p:cNvSpPr>
          <p:nvPr>
            <p:ph idx="1"/>
          </p:nvPr>
        </p:nvSpPr>
        <p:spPr/>
        <p:txBody>
          <a:bodyPr>
            <a:noAutofit/>
          </a:bodyPr>
          <a:lstStyle/>
          <a:p>
            <a:pPr algn="just"/>
            <a:r>
              <a:rPr lang="en-US" sz="3600" b="1" dirty="0">
                <a:latin typeface="Times New Roman" pitchFamily="18" charset="0"/>
                <a:cs typeface="Times New Roman" pitchFamily="18" charset="0"/>
              </a:rPr>
              <a:t>Mediapipe</a:t>
            </a:r>
            <a:r>
              <a:rPr lang="en-US" sz="3600" dirty="0">
                <a:latin typeface="Times New Roman" pitchFamily="18" charset="0"/>
                <a:cs typeface="Times New Roman" pitchFamily="18" charset="0"/>
              </a:rPr>
              <a:t> is a cross-platform library developed by Google that provides amazing ready-to-use ML solutions for media processing.</a:t>
            </a:r>
          </a:p>
          <a:p>
            <a:pPr algn="just"/>
            <a:r>
              <a:rPr lang="en-US" sz="3600" b="1" dirty="0">
                <a:latin typeface="Times New Roman" pitchFamily="18" charset="0"/>
                <a:cs typeface="Times New Roman" pitchFamily="18" charset="0"/>
              </a:rPr>
              <a:t>Machine Learning solutions </a:t>
            </a:r>
            <a:r>
              <a:rPr lang="en-US" sz="3600" dirty="0">
                <a:latin typeface="Times New Roman" pitchFamily="18" charset="0"/>
                <a:cs typeface="Times New Roman" pitchFamily="18" charset="0"/>
              </a:rPr>
              <a:t>are a complete set of intellectual property, tools and software for AI development across a vast array of devices</a:t>
            </a:r>
          </a:p>
        </p:txBody>
      </p:sp>
    </p:spTree>
    <p:extLst>
      <p:ext uri="{BB962C8B-B14F-4D97-AF65-F5344CB8AC3E}">
        <p14:creationId xmlns:p14="http://schemas.microsoft.com/office/powerpoint/2010/main" val="2172956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Times New Roman" pitchFamily="18" charset="0"/>
                <a:cs typeface="Times New Roman" pitchFamily="18" charset="0"/>
              </a:rPr>
              <a:t>What is possible with MediaPipe?</a:t>
            </a:r>
          </a:p>
        </p:txBody>
      </p:sp>
      <p:sp>
        <p:nvSpPr>
          <p:cNvPr id="3" name="Content Placeholder 2"/>
          <p:cNvSpPr>
            <a:spLocks noGrp="1"/>
          </p:cNvSpPr>
          <p:nvPr>
            <p:ph idx="1"/>
          </p:nvPr>
        </p:nvSpPr>
        <p:spPr>
          <a:xfrm>
            <a:off x="1981200" y="1600200"/>
            <a:ext cx="8229600" cy="4876800"/>
          </a:xfrm>
        </p:spPr>
        <p:txBody>
          <a:bodyPr>
            <a:normAutofit/>
          </a:bodyPr>
          <a:lstStyle/>
          <a:p>
            <a:pPr marL="0" indent="0" algn="just">
              <a:buNone/>
            </a:pPr>
            <a:r>
              <a:rPr lang="en-US" dirty="0">
                <a:latin typeface="Times New Roman" pitchFamily="18" charset="0"/>
                <a:cs typeface="Times New Roman" pitchFamily="18" charset="0"/>
              </a:rPr>
              <a:t>There are a number of AI problems that can be done by MediaPipe. </a:t>
            </a:r>
          </a:p>
          <a:p>
            <a:pPr marL="0" indent="0" algn="just">
              <a:buNone/>
            </a:pPr>
            <a:r>
              <a:rPr lang="en-US" dirty="0">
                <a:latin typeface="Times New Roman" pitchFamily="18" charset="0"/>
                <a:cs typeface="Times New Roman" pitchFamily="18" charset="0"/>
              </a:rPr>
              <a:t>Here some are mentioned: </a:t>
            </a:r>
          </a:p>
          <a:p>
            <a:pPr marL="571500" indent="-571500" algn="just">
              <a:buAutoNum type="romanUcPeriod"/>
            </a:pPr>
            <a:r>
              <a:rPr lang="en-US" b="1" dirty="0">
                <a:latin typeface="Times New Roman" pitchFamily="18" charset="0"/>
                <a:cs typeface="Times New Roman" pitchFamily="18" charset="0"/>
              </a:rPr>
              <a:t>Live Hand Tracking </a:t>
            </a:r>
          </a:p>
          <a:p>
            <a:pPr marL="0" indent="0" algn="just">
              <a:buNone/>
            </a:pPr>
            <a:r>
              <a:rPr lang="en-US" dirty="0">
                <a:latin typeface="Times New Roman" pitchFamily="18" charset="0"/>
                <a:cs typeface="Times New Roman" pitchFamily="18" charset="0"/>
              </a:rPr>
              <a:t>II.   Box Tracking</a:t>
            </a:r>
          </a:p>
          <a:p>
            <a:pPr marL="0" indent="0" algn="just">
              <a:buNone/>
            </a:pPr>
            <a:r>
              <a:rPr lang="en-US" dirty="0">
                <a:latin typeface="Times New Roman" pitchFamily="18" charset="0"/>
                <a:cs typeface="Times New Roman" pitchFamily="18" charset="0"/>
              </a:rPr>
              <a:t>III.  Face Mesh</a:t>
            </a:r>
          </a:p>
          <a:p>
            <a:pPr marL="0" indent="0" algn="just">
              <a:buNone/>
            </a:pPr>
            <a:r>
              <a:rPr lang="en-US" dirty="0">
                <a:latin typeface="Times New Roman" pitchFamily="18" charset="0"/>
                <a:cs typeface="Times New Roman" pitchFamily="18" charset="0"/>
              </a:rPr>
              <a:t>IV.  Hair Segmentation</a:t>
            </a:r>
          </a:p>
          <a:p>
            <a:pPr marL="0" indent="0" algn="just">
              <a:buNone/>
            </a:pPr>
            <a:r>
              <a:rPr lang="en-US" dirty="0">
                <a:latin typeface="Times New Roman" pitchFamily="18" charset="0"/>
                <a:cs typeface="Times New Roman" pitchFamily="18" charset="0"/>
              </a:rPr>
              <a:t>V.   Object Tracking and many more</a:t>
            </a:r>
          </a:p>
        </p:txBody>
      </p:sp>
    </p:spTree>
    <p:extLst>
      <p:ext uri="{BB962C8B-B14F-4D97-AF65-F5344CB8AC3E}">
        <p14:creationId xmlns:p14="http://schemas.microsoft.com/office/powerpoint/2010/main" val="325204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Times New Roman" pitchFamily="18" charset="0"/>
                <a:cs typeface="Times New Roman" pitchFamily="18" charset="0"/>
              </a:rPr>
              <a:t>Real-Time Hand Tracking Project</a:t>
            </a: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It employs machine learning (ML) to identify 21 3-D landmarks of a hand from just a single frame.</a:t>
            </a:r>
          </a:p>
          <a:p>
            <a:pPr algn="just"/>
            <a:r>
              <a:rPr lang="en-US" dirty="0">
                <a:latin typeface="Times New Roman" pitchFamily="18" charset="0"/>
                <a:cs typeface="Times New Roman" pitchFamily="18" charset="0"/>
              </a:rPr>
              <a:t>It utilizes an ML pipeline consisting of two models working together:</a:t>
            </a:r>
          </a:p>
          <a:p>
            <a:pPr marL="514350" indent="-514350" algn="just">
              <a:buFont typeface="+mj-lt"/>
              <a:buAutoNum type="arabicPeriod"/>
            </a:pPr>
            <a:r>
              <a:rPr lang="en-US" dirty="0">
                <a:latin typeface="Times New Roman" pitchFamily="18" charset="0"/>
                <a:cs typeface="Times New Roman" pitchFamily="18" charset="0"/>
              </a:rPr>
              <a:t>A palm detector model</a:t>
            </a:r>
          </a:p>
          <a:p>
            <a:pPr marL="514350" indent="-514350" algn="just">
              <a:buFont typeface="+mj-lt"/>
              <a:buAutoNum type="arabicPeriod"/>
            </a:pPr>
            <a:r>
              <a:rPr lang="en-US" dirty="0">
                <a:latin typeface="Times New Roman" pitchFamily="18" charset="0"/>
                <a:cs typeface="Times New Roman" pitchFamily="18" charset="0"/>
              </a:rPr>
              <a:t>A hand landmark model</a:t>
            </a:r>
          </a:p>
          <a:p>
            <a:pPr marL="0" indent="0"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1926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Times New Roman" pitchFamily="18" charset="0"/>
                <a:cs typeface="Times New Roman" pitchFamily="18" charset="0"/>
              </a:rPr>
              <a:t>A palm detector model</a:t>
            </a: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A palm detector model operates on the full image and returns an oriented hand bounding box.</a:t>
            </a:r>
          </a:p>
          <a:p>
            <a:pPr algn="just"/>
            <a:r>
              <a:rPr lang="en-US" dirty="0">
                <a:latin typeface="Times New Roman" pitchFamily="18" charset="0"/>
                <a:cs typeface="Times New Roman" pitchFamily="18" charset="0"/>
              </a:rPr>
              <a:t>Using Palm Detection Model, we achieve an average precision of 95.7% in palm detection</a:t>
            </a:r>
          </a:p>
          <a:p>
            <a:pPr algn="just"/>
            <a:endParaRPr lang="en-US"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581400"/>
            <a:ext cx="7696200" cy="3276600"/>
          </a:xfrm>
          <a:prstGeom prst="rect">
            <a:avLst/>
          </a:prstGeom>
          <a:noFill/>
          <a:ln>
            <a:noFill/>
          </a:ln>
        </p:spPr>
      </p:pic>
    </p:spTree>
    <p:extLst>
      <p:ext uri="{BB962C8B-B14F-4D97-AF65-F5344CB8AC3E}">
        <p14:creationId xmlns:p14="http://schemas.microsoft.com/office/powerpoint/2010/main" val="3935385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Times New Roman" pitchFamily="18" charset="0"/>
                <a:cs typeface="Times New Roman" pitchFamily="18" charset="0"/>
              </a:rPr>
              <a:t>A hand landmark model</a:t>
            </a:r>
          </a:p>
        </p:txBody>
      </p:sp>
      <p:sp>
        <p:nvSpPr>
          <p:cNvPr id="3" name="Content Placeholder 2"/>
          <p:cNvSpPr>
            <a:spLocks noGrp="1"/>
          </p:cNvSpPr>
          <p:nvPr>
            <p:ph idx="1"/>
          </p:nvPr>
        </p:nvSpPr>
        <p:spPr/>
        <p:txBody>
          <a:bodyPr/>
          <a:lstStyle/>
          <a:p>
            <a:pPr algn="just"/>
            <a:r>
              <a:rPr lang="en-IN" dirty="0">
                <a:latin typeface="Times New Roman" pitchFamily="18" charset="0"/>
                <a:cs typeface="Times New Roman" pitchFamily="18" charset="0"/>
              </a:rPr>
              <a:t>It returns high fidelity 21 3-D hand key points via regression that is direct coordinate prediction.</a:t>
            </a:r>
            <a:endParaRPr lang="en-US" dirty="0">
              <a:latin typeface="Times New Roman" pitchFamily="18" charset="0"/>
              <a:cs typeface="Times New Roman" pitchFamily="18" charset="0"/>
            </a:endParaRPr>
          </a:p>
          <a:p>
            <a:pPr marL="0" indent="0" algn="just">
              <a:buNone/>
            </a:pPr>
            <a:endParaRPr lang="en-US"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200400"/>
            <a:ext cx="7620000" cy="3505200"/>
          </a:xfrm>
          <a:prstGeom prst="rect">
            <a:avLst/>
          </a:prstGeom>
          <a:noFill/>
          <a:ln>
            <a:noFill/>
          </a:ln>
        </p:spPr>
      </p:pic>
    </p:spTree>
    <p:extLst>
      <p:ext uri="{BB962C8B-B14F-4D97-AF65-F5344CB8AC3E}">
        <p14:creationId xmlns:p14="http://schemas.microsoft.com/office/powerpoint/2010/main" val="365867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itchFamily="18" charset="0"/>
                <a:cs typeface="Times New Roman" pitchFamily="18" charset="0"/>
              </a:rPr>
              <a:t>Playsound</a:t>
            </a:r>
          </a:p>
        </p:txBody>
      </p:sp>
      <p:sp>
        <p:nvSpPr>
          <p:cNvPr id="3" name="Content Placeholder 2"/>
          <p:cNvSpPr>
            <a:spLocks noGrp="1"/>
          </p:cNvSpPr>
          <p:nvPr>
            <p:ph idx="1"/>
          </p:nvPr>
        </p:nvSpPr>
        <p:spPr/>
        <p:txBody>
          <a:bodyPr>
            <a:noAutofit/>
          </a:bodyPr>
          <a:lstStyle/>
          <a:p>
            <a:pPr algn="just"/>
            <a:r>
              <a:rPr lang="en-US" sz="3600" dirty="0">
                <a:latin typeface="Times New Roman" pitchFamily="18" charset="0"/>
                <a:cs typeface="Times New Roman" pitchFamily="18" charset="0"/>
              </a:rPr>
              <a:t>It is a Cross platform module that can play audio files in Windows, Mac, Linux.</a:t>
            </a:r>
          </a:p>
          <a:p>
            <a:pPr algn="just"/>
            <a:r>
              <a:rPr lang="en-US" sz="3600" dirty="0">
                <a:latin typeface="Times New Roman" pitchFamily="18" charset="0"/>
                <a:cs typeface="Times New Roman" pitchFamily="18" charset="0"/>
              </a:rPr>
              <a:t>Doesn’t have any dependencies.</a:t>
            </a:r>
          </a:p>
          <a:p>
            <a:pPr algn="just"/>
            <a:r>
              <a:rPr lang="en-US" sz="3600" dirty="0">
                <a:latin typeface="Times New Roman" pitchFamily="18" charset="0"/>
                <a:cs typeface="Times New Roman" pitchFamily="18" charset="0"/>
              </a:rPr>
              <a:t>Works for both .wav and .mp3 format audios.</a:t>
            </a:r>
          </a:p>
          <a:p>
            <a:pPr marL="0" indent="0" algn="just">
              <a:buNone/>
            </a:pPr>
            <a:r>
              <a:rPr lang="en-US" sz="3600" b="1" dirty="0">
                <a:latin typeface="Times New Roman" pitchFamily="18" charset="0"/>
                <a:cs typeface="Times New Roman" pitchFamily="18" charset="0"/>
              </a:rPr>
              <a:t>Requirement: </a:t>
            </a:r>
            <a:r>
              <a:rPr lang="en-US" sz="3600" dirty="0">
                <a:latin typeface="Times New Roman" pitchFamily="18" charset="0"/>
                <a:cs typeface="Times New Roman" pitchFamily="18" charset="0"/>
              </a:rPr>
              <a:t>The audio file should be in the same directory as of python program, unless path of audio has to be specified.</a:t>
            </a:r>
          </a:p>
          <a:p>
            <a:pPr marL="0" indent="0" algn="just">
              <a:buNone/>
            </a:pP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400085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itchFamily="18" charset="0"/>
                <a:cs typeface="Times New Roman" pitchFamily="18" charset="0"/>
              </a:rPr>
              <a:t>How to use?</a:t>
            </a:r>
          </a:p>
        </p:txBody>
      </p:sp>
      <p:sp>
        <p:nvSpPr>
          <p:cNvPr id="3" name="Content Placeholder 2"/>
          <p:cNvSpPr>
            <a:spLocks noGrp="1"/>
          </p:cNvSpPr>
          <p:nvPr>
            <p:ph idx="1"/>
          </p:nvPr>
        </p:nvSpPr>
        <p:spPr/>
        <p:txBody>
          <a:bodyPr>
            <a:normAutofit/>
          </a:bodyPr>
          <a:lstStyle/>
          <a:p>
            <a:r>
              <a:rPr lang="en-US" sz="3600" dirty="0">
                <a:latin typeface="Times New Roman" pitchFamily="18" charset="0"/>
                <a:cs typeface="Times New Roman" pitchFamily="18" charset="0"/>
              </a:rPr>
              <a:t>Step 1: Import playsound module.</a:t>
            </a:r>
          </a:p>
          <a:p>
            <a:endParaRPr lang="en-US" sz="3600" dirty="0">
              <a:latin typeface="Times New Roman" pitchFamily="18" charset="0"/>
              <a:cs typeface="Times New Roman" pitchFamily="18" charset="0"/>
            </a:endParaRP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Step 2: Using module and defining path.</a:t>
            </a:r>
          </a:p>
          <a:p>
            <a:pPr marL="0" indent="0">
              <a:buNone/>
            </a:pPr>
            <a:endParaRPr lang="en-US" sz="3600" dirty="0">
              <a:latin typeface="Times New Roman" pitchFamily="18" charset="0"/>
              <a:cs typeface="Times New Roman" pitchFamily="18" charset="0"/>
            </a:endParaRPr>
          </a:p>
          <a:p>
            <a:endParaRPr lang="en-US" sz="36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2478958"/>
            <a:ext cx="7644581"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111" y="4367489"/>
            <a:ext cx="7656871" cy="66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5945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E68F-47A0-44CF-987D-4EFFA061A1E9}"/>
              </a:ext>
            </a:extLst>
          </p:cNvPr>
          <p:cNvSpPr>
            <a:spLocks noGrp="1"/>
          </p:cNvSpPr>
          <p:nvPr>
            <p:ph type="title"/>
          </p:nvPr>
        </p:nvSpPr>
        <p:spPr/>
        <p:txBody>
          <a:bodyPr/>
          <a:lstStyle/>
          <a:p>
            <a:r>
              <a:rPr lang="en-IN" b="1" dirty="0">
                <a:solidFill>
                  <a:srgbClr val="FF0000"/>
                </a:solidFill>
                <a:effectLst/>
                <a:latin typeface="+mn-lt"/>
                <a:ea typeface="Times New Roman" panose="02020603050405020304" pitchFamily="18" charset="0"/>
                <a:cs typeface="Mangal" panose="02040503050203030202" pitchFamily="18" charset="0"/>
              </a:rPr>
              <a:t>OUTLINE OF 1</a:t>
            </a:r>
            <a:r>
              <a:rPr lang="en-IN" b="1" baseline="30000" dirty="0">
                <a:solidFill>
                  <a:srgbClr val="FF0000"/>
                </a:solidFill>
                <a:effectLst/>
                <a:latin typeface="+mn-lt"/>
                <a:ea typeface="Times New Roman" panose="02020603050405020304" pitchFamily="18" charset="0"/>
                <a:cs typeface="Mangal" panose="02040503050203030202" pitchFamily="18" charset="0"/>
              </a:rPr>
              <a:t>st</a:t>
            </a:r>
            <a:r>
              <a:rPr lang="en-IN" b="1" dirty="0">
                <a:solidFill>
                  <a:srgbClr val="FF0000"/>
                </a:solidFill>
                <a:effectLst/>
                <a:latin typeface="+mn-lt"/>
                <a:ea typeface="Times New Roman" panose="02020603050405020304" pitchFamily="18" charset="0"/>
                <a:cs typeface="Mangal" panose="02040503050203030202" pitchFamily="18" charset="0"/>
              </a:rPr>
              <a:t> approach</a:t>
            </a:r>
            <a:br>
              <a:rPr lang="en-US" sz="1800" dirty="0">
                <a:effectLst/>
                <a:latin typeface="Calibri" panose="020F0502020204030204" pitchFamily="34" charset="0"/>
                <a:ea typeface="Times New Roman" panose="02020603050405020304" pitchFamily="18" charset="0"/>
                <a:cs typeface="Mangal" panose="02040503050203030202" pitchFamily="18" charset="0"/>
              </a:rPr>
            </a:br>
            <a:endParaRPr lang="en-US" dirty="0"/>
          </a:p>
        </p:txBody>
      </p:sp>
      <p:sp>
        <p:nvSpPr>
          <p:cNvPr id="3" name="Content Placeholder 2">
            <a:extLst>
              <a:ext uri="{FF2B5EF4-FFF2-40B4-BE49-F238E27FC236}">
                <a16:creationId xmlns:a16="http://schemas.microsoft.com/office/drawing/2014/main" id="{CF8CAE5B-E4E1-4FB6-8226-2E5AF91C11C0}"/>
              </a:ext>
            </a:extLst>
          </p:cNvPr>
          <p:cNvSpPr>
            <a:spLocks noGrp="1"/>
          </p:cNvSpPr>
          <p:nvPr>
            <p:ph idx="1"/>
          </p:nvPr>
        </p:nvSpPr>
        <p:spPr>
          <a:xfrm>
            <a:off x="838200" y="1404730"/>
            <a:ext cx="10850217" cy="5453270"/>
          </a:xfrm>
        </p:spPr>
        <p:txBody>
          <a:bodyPr>
            <a:normAutofit fontScale="92500" lnSpcReduction="10000"/>
          </a:bodyPr>
          <a:lstStyle/>
          <a:p>
            <a:pPr marL="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We will have to take given steps for detection of sign language.</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1 -  Import Libraries</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2 - Opening Webcam</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3 -  Detecting Hand Landmarks</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4 -  Highlighting Hand Landmarks</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5 - Coordinate Defining</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6 - Logic Defining</a:t>
            </a:r>
            <a:endParaRPr lang="en-US" sz="32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3200" dirty="0">
                <a:effectLst/>
                <a:ea typeface="Times New Roman" panose="02020603050405020304" pitchFamily="18" charset="0"/>
                <a:cs typeface="Mangal" panose="02040503050203030202" pitchFamily="18" charset="0"/>
              </a:rPr>
              <a:t>7 - Playing Sound</a:t>
            </a:r>
            <a:r>
              <a:rPr lang="en-IN" sz="3200" b="1" dirty="0">
                <a:solidFill>
                  <a:srgbClr val="FF0000"/>
                </a:solidFill>
                <a:effectLst/>
                <a:ea typeface="Times New Roman" panose="02020603050405020304" pitchFamily="18" charset="0"/>
                <a:cs typeface="Mangal" panose="02040503050203030202" pitchFamily="18" charset="0"/>
              </a:rPr>
              <a:t> </a:t>
            </a:r>
            <a:endParaRPr lang="en-US" sz="3200" dirty="0">
              <a:effectLst/>
              <a:ea typeface="Times New Roman" panose="02020603050405020304" pitchFamily="18" charset="0"/>
              <a:cs typeface="Mangal" panose="02040503050203030202" pitchFamily="18" charset="0"/>
            </a:endParaRPr>
          </a:p>
          <a:p>
            <a:endParaRPr lang="en-US" dirty="0"/>
          </a:p>
        </p:txBody>
      </p:sp>
    </p:spTree>
    <p:extLst>
      <p:ext uri="{BB962C8B-B14F-4D97-AF65-F5344CB8AC3E}">
        <p14:creationId xmlns:p14="http://schemas.microsoft.com/office/powerpoint/2010/main" val="1957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0501-F840-4353-BAA9-BB5E5719CA8B}"/>
              </a:ext>
            </a:extLst>
          </p:cNvPr>
          <p:cNvSpPr>
            <a:spLocks noGrp="1"/>
          </p:cNvSpPr>
          <p:nvPr>
            <p:ph type="title"/>
          </p:nvPr>
        </p:nvSpPr>
        <p:spPr>
          <a:xfrm>
            <a:off x="710214" y="106532"/>
            <a:ext cx="10643586" cy="574506"/>
          </a:xfrm>
        </p:spPr>
        <p:txBody>
          <a:bodyPr>
            <a:normAutofit fontScale="90000"/>
          </a:bodyPr>
          <a:lstStyle/>
          <a:p>
            <a:r>
              <a:rPr lang="en-US" dirty="0"/>
              <a:t>                    </a:t>
            </a:r>
            <a:r>
              <a:rPr lang="en-US" dirty="0">
                <a:solidFill>
                  <a:srgbClr val="FF0000"/>
                </a:solidFill>
                <a:latin typeface="Times New Roman" panose="02020603050405020304" pitchFamily="18" charset="0"/>
                <a:cs typeface="Times New Roman" panose="02020603050405020304" pitchFamily="18" charset="0"/>
              </a:rPr>
              <a:t>A glimpse of the project </a:t>
            </a:r>
          </a:p>
        </p:txBody>
      </p:sp>
      <p:pic>
        <p:nvPicPr>
          <p:cNvPr id="4" name="Content Placeholder 3">
            <a:extLst>
              <a:ext uri="{FF2B5EF4-FFF2-40B4-BE49-F238E27FC236}">
                <a16:creationId xmlns:a16="http://schemas.microsoft.com/office/drawing/2014/main" id="{295B0C9A-61D3-4EEB-8ABE-9948FCA6781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0337" y="941388"/>
            <a:ext cx="6533965" cy="5916612"/>
          </a:xfrm>
          <a:prstGeom prst="rect">
            <a:avLst/>
          </a:prstGeom>
          <a:noFill/>
          <a:ln>
            <a:noFill/>
          </a:ln>
        </p:spPr>
      </p:pic>
    </p:spTree>
    <p:extLst>
      <p:ext uri="{BB962C8B-B14F-4D97-AF65-F5344CB8AC3E}">
        <p14:creationId xmlns:p14="http://schemas.microsoft.com/office/powerpoint/2010/main" val="114001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3E7E-B27E-4D50-B143-516627D33E01}"/>
              </a:ext>
            </a:extLst>
          </p:cNvPr>
          <p:cNvSpPr>
            <a:spLocks noGrp="1"/>
          </p:cNvSpPr>
          <p:nvPr>
            <p:ph type="title"/>
          </p:nvPr>
        </p:nvSpPr>
        <p:spPr>
          <a:xfrm>
            <a:off x="0" y="365125"/>
            <a:ext cx="10515600" cy="1325563"/>
          </a:xfrm>
        </p:spPr>
        <p:txBody>
          <a:bodyPr/>
          <a:lstStyle/>
          <a:p>
            <a:r>
              <a:rPr lang="en-IN" sz="32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Step 2  :</a:t>
            </a:r>
            <a:r>
              <a:rPr lang="en-IN" sz="32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3200" b="1" dirty="0">
                <a:effectLst/>
                <a:latin typeface="Times New Roman" panose="02020603050405020304" pitchFamily="18" charset="0"/>
                <a:ea typeface="Times New Roman" panose="02020603050405020304" pitchFamily="18" charset="0"/>
                <a:cs typeface="Mangal" panose="02040503050203030202" pitchFamily="18" charset="0"/>
              </a:rPr>
              <a:t>Open Webcam </a:t>
            </a:r>
            <a:r>
              <a:rPr lang="en-IN" sz="3200" dirty="0">
                <a:effectLst/>
                <a:latin typeface="Times New Roman" panose="02020603050405020304" pitchFamily="18" charset="0"/>
                <a:ea typeface="Times New Roman" panose="02020603050405020304" pitchFamily="18" charset="0"/>
                <a:cs typeface="Mangal" panose="02040503050203030202" pitchFamily="18" charset="0"/>
              </a:rPr>
              <a:t> </a:t>
            </a:r>
            <a:br>
              <a:rPr lang="en-US" sz="4400" dirty="0">
                <a:effectLst/>
                <a:latin typeface="Calibri" panose="020F0502020204030204" pitchFamily="34" charset="0"/>
                <a:ea typeface="Times New Roman" panose="02020603050405020304" pitchFamily="18" charset="0"/>
                <a:cs typeface="Mangal" panose="02040503050203030202" pitchFamily="18" charset="0"/>
              </a:rPr>
            </a:br>
            <a:endParaRPr lang="en-US" dirty="0"/>
          </a:p>
        </p:txBody>
      </p:sp>
      <p:sp>
        <p:nvSpPr>
          <p:cNvPr id="3" name="Content Placeholder 2">
            <a:extLst>
              <a:ext uri="{FF2B5EF4-FFF2-40B4-BE49-F238E27FC236}">
                <a16:creationId xmlns:a16="http://schemas.microsoft.com/office/drawing/2014/main" id="{A26EEB57-1A20-45D8-8344-A338EF17B512}"/>
              </a:ext>
            </a:extLst>
          </p:cNvPr>
          <p:cNvSpPr>
            <a:spLocks noGrp="1"/>
          </p:cNvSpPr>
          <p:nvPr>
            <p:ph idx="1"/>
          </p:nvPr>
        </p:nvSpPr>
        <p:spPr>
          <a:xfrm>
            <a:off x="0" y="1179444"/>
            <a:ext cx="11092070" cy="5313432"/>
          </a:xfrm>
        </p:spPr>
        <p:txBody>
          <a:bodyPr/>
          <a:lstStyle/>
          <a:p>
            <a:pPr marL="0" marR="0" indent="0">
              <a:lnSpc>
                <a:spcPct val="120000"/>
              </a:lnSpc>
              <a:spcBef>
                <a:spcPts val="0"/>
              </a:spcBef>
              <a:spcAft>
                <a:spcPts val="1000"/>
              </a:spcAft>
              <a:buNone/>
            </a:pPr>
            <a:r>
              <a:rPr lang="en-IN" sz="2400" dirty="0">
                <a:effectLst/>
                <a:latin typeface="Times New Roman" panose="02020603050405020304" pitchFamily="18" charset="0"/>
                <a:ea typeface="Times New Roman" panose="02020603050405020304" pitchFamily="18" charset="0"/>
                <a:cs typeface="Mangal" panose="02040503050203030202" pitchFamily="18" charset="0"/>
              </a:rPr>
              <a:t>This enables to get live frame in which we are recognizing various signs. Only After coding for opening of webcam, we are able to further image processing to identify signs.</a:t>
            </a:r>
          </a:p>
          <a:p>
            <a:pPr marL="0" marR="0" indent="0">
              <a:lnSpc>
                <a:spcPct val="120000"/>
              </a:lnSpc>
              <a:spcBef>
                <a:spcPts val="0"/>
              </a:spcBef>
              <a:spcAft>
                <a:spcPts val="1000"/>
              </a:spcAft>
              <a:buNone/>
            </a:pPr>
            <a:endParaRPr lang="en-IN" sz="2400" dirty="0">
              <a:effectLst/>
              <a:latin typeface="Times New Roman" panose="02020603050405020304" pitchFamily="18" charset="0"/>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endParaRPr lang="en-IN" sz="2400" dirty="0">
              <a:solidFill>
                <a:srgbClr val="0000FF"/>
              </a:solidFill>
              <a:effectLst/>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endParaRPr lang="en-IN" sz="2400" dirty="0">
              <a:solidFill>
                <a:srgbClr val="0000FF"/>
              </a:solidFill>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r>
              <a:rPr lang="en-IN" sz="2400" dirty="0">
                <a:solidFill>
                  <a:srgbClr val="0000FF"/>
                </a:solidFill>
                <a:effectLst/>
                <a:ea typeface="Times New Roman" panose="02020603050405020304" pitchFamily="18" charset="0"/>
                <a:cs typeface="Mangal" panose="02040503050203030202" pitchFamily="18" charset="0"/>
              </a:rPr>
              <a:t>import</a:t>
            </a:r>
            <a:r>
              <a:rPr lang="en-IN" sz="2400" dirty="0">
                <a:solidFill>
                  <a:srgbClr val="000000"/>
                </a:solidFill>
                <a:effectLst/>
                <a:ea typeface="Times New Roman" panose="02020603050405020304" pitchFamily="18" charset="0"/>
                <a:cs typeface="Mangal" panose="02040503050203030202" pitchFamily="18" charset="0"/>
              </a:rPr>
              <a:t> cv2 </a:t>
            </a:r>
            <a:r>
              <a:rPr lang="en-IN" sz="2400" dirty="0">
                <a:solidFill>
                  <a:srgbClr val="008000"/>
                </a:solidFill>
                <a:effectLst/>
                <a:ea typeface="Times New Roman" panose="02020603050405020304" pitchFamily="18" charset="0"/>
                <a:cs typeface="Mangal" panose="02040503050203030202" pitchFamily="18" charset="0"/>
              </a:rPr>
              <a:t># Import Open CV</a:t>
            </a:r>
          </a:p>
          <a:p>
            <a:pPr marL="0" marR="0" indent="0">
              <a:lnSpc>
                <a:spcPts val="1425"/>
              </a:lnSpc>
              <a:spcBef>
                <a:spcPts val="0"/>
              </a:spcBef>
              <a:spcAft>
                <a:spcPts val="0"/>
              </a:spcAft>
              <a:buNone/>
            </a:pPr>
            <a:endParaRPr lang="en-US" sz="2400" dirty="0">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r>
              <a:rPr lang="en-IN" sz="2400" dirty="0">
                <a:solidFill>
                  <a:srgbClr val="000000"/>
                </a:solidFill>
                <a:effectLst/>
                <a:ea typeface="Times New Roman" panose="02020603050405020304" pitchFamily="18" charset="0"/>
                <a:cs typeface="Mangal" panose="02040503050203030202" pitchFamily="18" charset="0"/>
              </a:rPr>
              <a:t>cap = cv2.VideoCapture(</a:t>
            </a:r>
            <a:r>
              <a:rPr lang="en-IN" sz="2400" dirty="0">
                <a:solidFill>
                  <a:srgbClr val="098658"/>
                </a:solidFill>
                <a:effectLst/>
                <a:ea typeface="Times New Roman" panose="02020603050405020304" pitchFamily="18" charset="0"/>
                <a:cs typeface="Mangal" panose="02040503050203030202" pitchFamily="18" charset="0"/>
              </a:rPr>
              <a:t>0</a:t>
            </a:r>
            <a:r>
              <a:rPr lang="en-IN" sz="2400" dirty="0">
                <a:solidFill>
                  <a:srgbClr val="000000"/>
                </a:solidFill>
                <a:effectLst/>
                <a:ea typeface="Times New Roman" panose="02020603050405020304" pitchFamily="18" charset="0"/>
                <a:cs typeface="Mangal" panose="02040503050203030202" pitchFamily="18" charset="0"/>
              </a:rPr>
              <a:t>) </a:t>
            </a:r>
            <a:r>
              <a:rPr lang="en-IN" sz="2400" dirty="0">
                <a:solidFill>
                  <a:srgbClr val="008000"/>
                </a:solidFill>
                <a:effectLst/>
                <a:ea typeface="Times New Roman" panose="02020603050405020304" pitchFamily="18" charset="0"/>
                <a:cs typeface="Mangal" panose="02040503050203030202" pitchFamily="18" charset="0"/>
              </a:rPr>
              <a:t># 0 for primary camera</a:t>
            </a:r>
          </a:p>
          <a:p>
            <a:pPr marL="0" marR="0" indent="0">
              <a:lnSpc>
                <a:spcPts val="1425"/>
              </a:lnSpc>
              <a:spcBef>
                <a:spcPts val="0"/>
              </a:spcBef>
              <a:spcAft>
                <a:spcPts val="0"/>
              </a:spcAft>
              <a:buNone/>
            </a:pPr>
            <a:endParaRPr lang="en-US" sz="2400" dirty="0">
              <a:effectLst/>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r>
              <a:rPr lang="en-IN" sz="2400" dirty="0">
                <a:solidFill>
                  <a:srgbClr val="0000FF"/>
                </a:solidFill>
                <a:effectLst/>
                <a:ea typeface="Times New Roman" panose="02020603050405020304" pitchFamily="18" charset="0"/>
                <a:cs typeface="Mangal" panose="02040503050203030202" pitchFamily="18" charset="0"/>
              </a:rPr>
              <a:t>while</a:t>
            </a:r>
            <a:r>
              <a:rPr lang="en-IN" sz="2400" dirty="0">
                <a:solidFill>
                  <a:srgbClr val="000000"/>
                </a:solidFill>
                <a:effectLst/>
                <a:ea typeface="Times New Roman" panose="02020603050405020304" pitchFamily="18" charset="0"/>
                <a:cs typeface="Mangal" panose="02040503050203030202" pitchFamily="18" charset="0"/>
              </a:rPr>
              <a:t> </a:t>
            </a:r>
            <a:r>
              <a:rPr lang="en-IN" sz="2400" dirty="0">
                <a:solidFill>
                  <a:srgbClr val="0000FF"/>
                </a:solidFill>
                <a:effectLst/>
                <a:ea typeface="Times New Roman" panose="02020603050405020304" pitchFamily="18" charset="0"/>
                <a:cs typeface="Mangal" panose="02040503050203030202" pitchFamily="18" charset="0"/>
              </a:rPr>
              <a:t>True</a:t>
            </a:r>
            <a:r>
              <a:rPr lang="en-IN" sz="2400" dirty="0">
                <a:solidFill>
                  <a:srgbClr val="000000"/>
                </a:solidFill>
                <a:effectLst/>
                <a:ea typeface="Times New Roman" panose="02020603050405020304" pitchFamily="18" charset="0"/>
                <a:cs typeface="Mangal" panose="02040503050203030202" pitchFamily="18" charset="0"/>
              </a:rPr>
              <a:t>:</a:t>
            </a:r>
          </a:p>
          <a:p>
            <a:pPr marL="0" marR="0" indent="0">
              <a:lnSpc>
                <a:spcPts val="1425"/>
              </a:lnSpc>
              <a:spcBef>
                <a:spcPts val="0"/>
              </a:spcBef>
              <a:spcAft>
                <a:spcPts val="0"/>
              </a:spcAft>
              <a:buNone/>
            </a:pPr>
            <a:endParaRPr lang="en-US" sz="2400" dirty="0">
              <a:effectLst/>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r>
              <a:rPr lang="en-IN" sz="2400" dirty="0">
                <a:solidFill>
                  <a:srgbClr val="000000"/>
                </a:solidFill>
                <a:effectLst/>
                <a:ea typeface="Times New Roman" panose="02020603050405020304" pitchFamily="18" charset="0"/>
                <a:cs typeface="Mangal" panose="02040503050203030202" pitchFamily="18" charset="0"/>
              </a:rPr>
              <a:t>    </a:t>
            </a:r>
            <a:r>
              <a:rPr lang="en-IN" sz="2400" dirty="0" err="1">
                <a:solidFill>
                  <a:srgbClr val="000000"/>
                </a:solidFill>
                <a:effectLst/>
                <a:ea typeface="Times New Roman" panose="02020603050405020304" pitchFamily="18" charset="0"/>
                <a:cs typeface="Mangal" panose="02040503050203030202" pitchFamily="18" charset="0"/>
              </a:rPr>
              <a:t>ret,img</a:t>
            </a:r>
            <a:r>
              <a:rPr lang="en-IN" sz="2400" dirty="0">
                <a:solidFill>
                  <a:srgbClr val="000000"/>
                </a:solidFill>
                <a:effectLst/>
                <a:ea typeface="Times New Roman" panose="02020603050405020304" pitchFamily="18" charset="0"/>
                <a:cs typeface="Mangal" panose="02040503050203030202" pitchFamily="18" charset="0"/>
              </a:rPr>
              <a:t> = </a:t>
            </a:r>
            <a:r>
              <a:rPr lang="en-IN" sz="2400" dirty="0" err="1">
                <a:solidFill>
                  <a:srgbClr val="000000"/>
                </a:solidFill>
                <a:effectLst/>
                <a:ea typeface="Times New Roman" panose="02020603050405020304" pitchFamily="18" charset="0"/>
                <a:cs typeface="Mangal" panose="02040503050203030202" pitchFamily="18" charset="0"/>
              </a:rPr>
              <a:t>cap.read</a:t>
            </a:r>
            <a:r>
              <a:rPr lang="en-IN" sz="2400" dirty="0">
                <a:solidFill>
                  <a:srgbClr val="000000"/>
                </a:solidFill>
                <a:effectLst/>
                <a:ea typeface="Times New Roman" panose="02020603050405020304" pitchFamily="18" charset="0"/>
                <a:cs typeface="Mangal" panose="02040503050203030202" pitchFamily="18" charset="0"/>
              </a:rPr>
              <a:t>() </a:t>
            </a:r>
            <a:r>
              <a:rPr lang="en-IN" sz="2400" dirty="0">
                <a:solidFill>
                  <a:srgbClr val="008000"/>
                </a:solidFill>
                <a:effectLst/>
                <a:ea typeface="Times New Roman" panose="02020603050405020304" pitchFamily="18" charset="0"/>
                <a:cs typeface="Mangal" panose="02040503050203030202" pitchFamily="18" charset="0"/>
              </a:rPr>
              <a:t># For reading all the captured frames</a:t>
            </a:r>
          </a:p>
          <a:p>
            <a:pPr marL="0" marR="0" indent="0">
              <a:lnSpc>
                <a:spcPts val="1425"/>
              </a:lnSpc>
              <a:spcBef>
                <a:spcPts val="0"/>
              </a:spcBef>
              <a:spcAft>
                <a:spcPts val="0"/>
              </a:spcAft>
              <a:buNone/>
            </a:pPr>
            <a:endParaRPr lang="en-US" sz="2400" dirty="0">
              <a:effectLst/>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r>
              <a:rPr lang="en-IN" sz="2400" dirty="0">
                <a:solidFill>
                  <a:srgbClr val="000000"/>
                </a:solidFill>
                <a:effectLst/>
                <a:ea typeface="Times New Roman" panose="02020603050405020304" pitchFamily="18" charset="0"/>
                <a:cs typeface="Mangal" panose="02040503050203030202" pitchFamily="18" charset="0"/>
              </a:rPr>
              <a:t>    cv2.imshow(</a:t>
            </a:r>
            <a:r>
              <a:rPr lang="en-IN" sz="2400" dirty="0">
                <a:solidFill>
                  <a:srgbClr val="A31515"/>
                </a:solidFill>
                <a:effectLst/>
                <a:ea typeface="Times New Roman" panose="02020603050405020304" pitchFamily="18" charset="0"/>
                <a:cs typeface="Mangal" panose="02040503050203030202" pitchFamily="18" charset="0"/>
              </a:rPr>
              <a:t>"Hand Tracking"</a:t>
            </a:r>
            <a:r>
              <a:rPr lang="en-IN" sz="2400" dirty="0">
                <a:solidFill>
                  <a:srgbClr val="000000"/>
                </a:solidFill>
                <a:effectLst/>
                <a:ea typeface="Times New Roman" panose="02020603050405020304" pitchFamily="18" charset="0"/>
                <a:cs typeface="Mangal" panose="02040503050203030202" pitchFamily="18" charset="0"/>
              </a:rPr>
              <a:t>,</a:t>
            </a:r>
            <a:r>
              <a:rPr lang="en-IN" sz="2400" dirty="0" err="1">
                <a:solidFill>
                  <a:srgbClr val="000000"/>
                </a:solidFill>
                <a:effectLst/>
                <a:ea typeface="Times New Roman" panose="02020603050405020304" pitchFamily="18" charset="0"/>
                <a:cs typeface="Mangal" panose="02040503050203030202" pitchFamily="18" charset="0"/>
              </a:rPr>
              <a:t>img</a:t>
            </a:r>
            <a:r>
              <a:rPr lang="en-IN" sz="2400" dirty="0">
                <a:solidFill>
                  <a:srgbClr val="000000"/>
                </a:solidFill>
                <a:effectLst/>
                <a:ea typeface="Times New Roman" panose="02020603050405020304" pitchFamily="18" charset="0"/>
                <a:cs typeface="Mangal" panose="02040503050203030202" pitchFamily="18" charset="0"/>
              </a:rPr>
              <a:t>) </a:t>
            </a:r>
            <a:r>
              <a:rPr lang="en-IN" sz="2400" dirty="0">
                <a:solidFill>
                  <a:srgbClr val="008000"/>
                </a:solidFill>
                <a:effectLst/>
                <a:ea typeface="Times New Roman" panose="02020603050405020304" pitchFamily="18" charset="0"/>
                <a:cs typeface="Mangal" panose="02040503050203030202" pitchFamily="18" charset="0"/>
              </a:rPr>
              <a:t># For showing the images</a:t>
            </a:r>
          </a:p>
          <a:p>
            <a:pPr marL="0" marR="0" indent="0">
              <a:lnSpc>
                <a:spcPts val="1425"/>
              </a:lnSpc>
              <a:spcBef>
                <a:spcPts val="0"/>
              </a:spcBef>
              <a:spcAft>
                <a:spcPts val="0"/>
              </a:spcAft>
              <a:buNone/>
            </a:pPr>
            <a:endParaRPr lang="en-US" sz="2400" dirty="0">
              <a:effectLst/>
              <a:ea typeface="Times New Roman" panose="02020603050405020304" pitchFamily="18" charset="0"/>
              <a:cs typeface="Mangal" panose="02040503050203030202" pitchFamily="18" charset="0"/>
            </a:endParaRPr>
          </a:p>
          <a:p>
            <a:pPr marL="0" marR="0" indent="0">
              <a:lnSpc>
                <a:spcPts val="1425"/>
              </a:lnSpc>
              <a:spcBef>
                <a:spcPts val="0"/>
              </a:spcBef>
              <a:spcAft>
                <a:spcPts val="0"/>
              </a:spcAft>
              <a:buNone/>
            </a:pPr>
            <a:r>
              <a:rPr lang="en-IN" sz="2400" dirty="0">
                <a:solidFill>
                  <a:srgbClr val="000000"/>
                </a:solidFill>
                <a:effectLst/>
                <a:ea typeface="Times New Roman" panose="02020603050405020304" pitchFamily="18" charset="0"/>
                <a:cs typeface="Mangal" panose="02040503050203030202" pitchFamily="18" charset="0"/>
              </a:rPr>
              <a:t>    cv2.waitKey(</a:t>
            </a:r>
            <a:r>
              <a:rPr lang="en-IN" sz="2400" dirty="0">
                <a:solidFill>
                  <a:srgbClr val="098658"/>
                </a:solidFill>
                <a:effectLst/>
                <a:ea typeface="Times New Roman" panose="02020603050405020304" pitchFamily="18" charset="0"/>
                <a:cs typeface="Mangal" panose="02040503050203030202" pitchFamily="18" charset="0"/>
              </a:rPr>
              <a:t>1</a:t>
            </a:r>
            <a:r>
              <a:rPr lang="en-IN" sz="2400" dirty="0">
                <a:solidFill>
                  <a:srgbClr val="000000"/>
                </a:solidFill>
                <a:effectLst/>
                <a:ea typeface="Times New Roman" panose="02020603050405020304" pitchFamily="18" charset="0"/>
                <a:cs typeface="Mangal" panose="02040503050203030202" pitchFamily="18" charset="0"/>
              </a:rPr>
              <a:t>)  </a:t>
            </a:r>
            <a:r>
              <a:rPr lang="en-IN" sz="2400" dirty="0">
                <a:solidFill>
                  <a:srgbClr val="008000"/>
                </a:solidFill>
                <a:effectLst/>
                <a:ea typeface="Times New Roman" panose="02020603050405020304" pitchFamily="18" charset="0"/>
                <a:cs typeface="Mangal" panose="02040503050203030202" pitchFamily="18" charset="0"/>
              </a:rPr>
              <a:t># Wait for 1 second</a:t>
            </a:r>
            <a:endParaRPr lang="en-US" sz="2400" dirty="0">
              <a:effectLst/>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p>
            <a:endParaRPr lang="en-US" dirty="0"/>
          </a:p>
        </p:txBody>
      </p:sp>
      <p:pic>
        <p:nvPicPr>
          <p:cNvPr id="4" name="Picture 3">
            <a:extLst>
              <a:ext uri="{FF2B5EF4-FFF2-40B4-BE49-F238E27FC236}">
                <a16:creationId xmlns:a16="http://schemas.microsoft.com/office/drawing/2014/main" id="{2F97FC88-6495-4512-A6E6-FDC01F7FA4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52521" y="3260381"/>
            <a:ext cx="4439479" cy="3597619"/>
          </a:xfrm>
          <a:prstGeom prst="rect">
            <a:avLst/>
          </a:prstGeom>
          <a:noFill/>
          <a:ln>
            <a:noFill/>
          </a:ln>
        </p:spPr>
      </p:pic>
    </p:spTree>
    <p:extLst>
      <p:ext uri="{BB962C8B-B14F-4D97-AF65-F5344CB8AC3E}">
        <p14:creationId xmlns:p14="http://schemas.microsoft.com/office/powerpoint/2010/main" val="148514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49ED-85AF-462A-AEFC-D9215228EC8C}"/>
              </a:ext>
            </a:extLst>
          </p:cNvPr>
          <p:cNvSpPr>
            <a:spLocks noGrp="1"/>
          </p:cNvSpPr>
          <p:nvPr>
            <p:ph type="title"/>
          </p:nvPr>
        </p:nvSpPr>
        <p:spPr/>
        <p:txBody>
          <a:bodyPr/>
          <a:lstStyle/>
          <a:p>
            <a:r>
              <a:rPr lang="en-IN" sz="44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Step 3:</a:t>
            </a:r>
            <a:r>
              <a:rPr lang="en-IN" sz="4400"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4400" b="1" dirty="0">
                <a:effectLst/>
                <a:latin typeface="Times New Roman" panose="02020603050405020304" pitchFamily="18" charset="0"/>
                <a:ea typeface="Times New Roman" panose="02020603050405020304" pitchFamily="18" charset="0"/>
                <a:cs typeface="Mangal" panose="02040503050203030202" pitchFamily="18" charset="0"/>
              </a:rPr>
              <a:t>Detecting Hand Land Marks:</a:t>
            </a:r>
            <a:r>
              <a:rPr lang="en-IN" sz="4400" dirty="0">
                <a:effectLst/>
                <a:latin typeface="Times New Roman" panose="02020603050405020304" pitchFamily="18" charset="0"/>
                <a:ea typeface="Times New Roman" panose="02020603050405020304" pitchFamily="18" charset="0"/>
                <a:cs typeface="Mangal" panose="02040503050203030202" pitchFamily="18" charset="0"/>
              </a:rPr>
              <a:t> </a:t>
            </a:r>
            <a:br>
              <a:rPr lang="en-US" sz="4400" dirty="0">
                <a:effectLst/>
                <a:latin typeface="Calibri" panose="020F0502020204030204" pitchFamily="34" charset="0"/>
                <a:ea typeface="Times New Roman" panose="02020603050405020304" pitchFamily="18" charset="0"/>
                <a:cs typeface="Mangal" panose="02040503050203030202" pitchFamily="18" charset="0"/>
              </a:rPr>
            </a:br>
            <a:endParaRPr lang="en-US" dirty="0"/>
          </a:p>
        </p:txBody>
      </p:sp>
      <p:sp>
        <p:nvSpPr>
          <p:cNvPr id="3" name="Content Placeholder 2">
            <a:extLst>
              <a:ext uri="{FF2B5EF4-FFF2-40B4-BE49-F238E27FC236}">
                <a16:creationId xmlns:a16="http://schemas.microsoft.com/office/drawing/2014/main" id="{EF48B6EF-737B-41F2-A932-FCDE0B273DA7}"/>
              </a:ext>
            </a:extLst>
          </p:cNvPr>
          <p:cNvSpPr>
            <a:spLocks noGrp="1"/>
          </p:cNvSpPr>
          <p:nvPr>
            <p:ph idx="1"/>
          </p:nvPr>
        </p:nvSpPr>
        <p:spPr>
          <a:xfrm>
            <a:off x="838200" y="1253331"/>
            <a:ext cx="10515600" cy="4351338"/>
          </a:xfrm>
        </p:spPr>
        <p:txBody>
          <a:bodyPr/>
          <a:lstStyle/>
          <a:p>
            <a:pPr marL="0" marR="0" indent="0">
              <a:lnSpc>
                <a:spcPct val="120000"/>
              </a:lnSpc>
              <a:spcBef>
                <a:spcPts val="0"/>
              </a:spcBef>
              <a:spcAft>
                <a:spcPts val="1000"/>
              </a:spcAft>
              <a:buNone/>
            </a:pPr>
            <a:r>
              <a:rPr lang="en-IN" sz="2400" dirty="0">
                <a:effectLst/>
                <a:latin typeface="Times New Roman" panose="02020603050405020304" pitchFamily="18" charset="0"/>
                <a:ea typeface="Times New Roman" panose="02020603050405020304" pitchFamily="18" charset="0"/>
                <a:cs typeface="Mangal" panose="02040503050203030202" pitchFamily="18" charset="0"/>
              </a:rPr>
              <a:t>In this step we are marking 21 3-D hand landmarks. This step enables to identify hand from rest of frame.</a:t>
            </a:r>
          </a:p>
          <a:p>
            <a:pPr marL="0" marR="0" indent="0">
              <a:lnSpc>
                <a:spcPct val="120000"/>
              </a:lnSpc>
              <a:spcBef>
                <a:spcPts val="0"/>
              </a:spcBef>
              <a:spcAft>
                <a:spcPts val="1000"/>
              </a:spcAft>
              <a:buNone/>
            </a:pP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p>
            <a:endParaRPr lang="en-US" dirty="0"/>
          </a:p>
        </p:txBody>
      </p:sp>
      <p:pic>
        <p:nvPicPr>
          <p:cNvPr id="5" name="Picture 4">
            <a:extLst>
              <a:ext uri="{FF2B5EF4-FFF2-40B4-BE49-F238E27FC236}">
                <a16:creationId xmlns:a16="http://schemas.microsoft.com/office/drawing/2014/main" id="{FA2A8B7D-2698-4D4A-943E-0850CE53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250663"/>
            <a:ext cx="7749209" cy="4449264"/>
          </a:xfrm>
          <a:prstGeom prst="rect">
            <a:avLst/>
          </a:prstGeom>
        </p:spPr>
      </p:pic>
    </p:spTree>
    <p:extLst>
      <p:ext uri="{BB962C8B-B14F-4D97-AF65-F5344CB8AC3E}">
        <p14:creationId xmlns:p14="http://schemas.microsoft.com/office/powerpoint/2010/main" val="810293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7A79D-D2A5-4278-8630-D47AA7693DB7}"/>
              </a:ext>
            </a:extLst>
          </p:cNvPr>
          <p:cNvPicPr>
            <a:picLocks noChangeAspect="1"/>
          </p:cNvPicPr>
          <p:nvPr/>
        </p:nvPicPr>
        <p:blipFill rotWithShape="1">
          <a:blip r:embed="rId2">
            <a:extLst>
              <a:ext uri="{28A0092B-C50C-407E-A947-70E740481C1C}">
                <a14:useLocalDpi xmlns:a14="http://schemas.microsoft.com/office/drawing/2010/main" val="0"/>
              </a:ext>
            </a:extLst>
          </a:blip>
          <a:srcRect t="1295"/>
          <a:stretch/>
        </p:blipFill>
        <p:spPr bwMode="auto">
          <a:xfrm>
            <a:off x="172278" y="903709"/>
            <a:ext cx="6059309" cy="4781473"/>
          </a:xfrm>
          <a:prstGeom prst="rect">
            <a:avLst/>
          </a:prstGeom>
          <a:noFill/>
          <a:ln>
            <a:noFill/>
          </a:ln>
        </p:spPr>
      </p:pic>
      <p:pic>
        <p:nvPicPr>
          <p:cNvPr id="6" name="Picture 5">
            <a:extLst>
              <a:ext uri="{FF2B5EF4-FFF2-40B4-BE49-F238E27FC236}">
                <a16:creationId xmlns:a16="http://schemas.microsoft.com/office/drawing/2014/main" id="{8542E39A-E440-4690-BEBB-0CEAF4985E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8195" y="784437"/>
            <a:ext cx="5341253" cy="4900745"/>
          </a:xfrm>
          <a:prstGeom prst="rect">
            <a:avLst/>
          </a:prstGeom>
          <a:noFill/>
          <a:ln>
            <a:noFill/>
          </a:ln>
        </p:spPr>
      </p:pic>
    </p:spTree>
    <p:extLst>
      <p:ext uri="{BB962C8B-B14F-4D97-AF65-F5344CB8AC3E}">
        <p14:creationId xmlns:p14="http://schemas.microsoft.com/office/powerpoint/2010/main" val="266367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0BDCA3-2AEA-4776-A5C2-B81C6C9F67E7}"/>
              </a:ext>
            </a:extLst>
          </p:cNvPr>
          <p:cNvSpPr txBox="1"/>
          <p:nvPr/>
        </p:nvSpPr>
        <p:spPr>
          <a:xfrm>
            <a:off x="4978412" y="1656521"/>
            <a:ext cx="7748082" cy="4093428"/>
          </a:xfrm>
          <a:prstGeom prst="rect">
            <a:avLst/>
          </a:prstGeom>
          <a:noFill/>
        </p:spPr>
        <p:txBody>
          <a:bodyPr wrap="square" rtlCol="0">
            <a:spAutoFit/>
          </a:bodyPr>
          <a:lstStyle/>
          <a:p>
            <a:pPr marL="0" marR="0" algn="just"/>
            <a:r>
              <a:rPr lang="en-IN" sz="2000" dirty="0">
                <a:solidFill>
                  <a:srgbClr val="FF0000"/>
                </a:solidFill>
                <a:effectLst/>
                <a:latin typeface="Times New Roman" panose="02020603050405020304" pitchFamily="18" charset="0"/>
                <a:ea typeface="Times New Roman" panose="02020603050405020304" pitchFamily="18" charset="0"/>
              </a:rPr>
              <a:t>0</a:t>
            </a:r>
            <a:r>
              <a:rPr lang="en-IN" sz="2000" dirty="0">
                <a:effectLst/>
                <a:latin typeface="Times New Roman" panose="02020603050405020304" pitchFamily="18" charset="0"/>
                <a:ea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rPr>
              <a:t>WRIST  </a:t>
            </a:r>
            <a:r>
              <a:rPr lang="en-IN" sz="2000" dirty="0">
                <a:effectLst/>
                <a:latin typeface="Times New Roman" panose="02020603050405020304" pitchFamily="18" charset="0"/>
                <a:ea typeface="Times New Roman" panose="02020603050405020304" pitchFamily="18" charset="0"/>
              </a:rPr>
              <a:t>                            </a:t>
            </a:r>
            <a:r>
              <a:rPr lang="en-IN" sz="2000" dirty="0">
                <a:solidFill>
                  <a:srgbClr val="FF0000"/>
                </a:solidFill>
                <a:effectLst/>
                <a:latin typeface="Times New Roman" panose="02020603050405020304" pitchFamily="18" charset="0"/>
                <a:ea typeface="Times New Roman" panose="02020603050405020304" pitchFamily="18" charset="0"/>
              </a:rPr>
              <a:t>11 </a:t>
            </a:r>
            <a:r>
              <a:rPr lang="en-IN" sz="2000" dirty="0">
                <a:effectLst/>
                <a:latin typeface="Times New Roman" panose="02020603050405020304" pitchFamily="18" charset="0"/>
                <a:ea typeface="Times New Roman" panose="02020603050405020304" pitchFamily="18" charset="0"/>
              </a:rPr>
              <a:t>  MIDDLE FINGER DIP               </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1</a:t>
            </a:r>
            <a:r>
              <a:rPr lang="en-IN" sz="2000" dirty="0">
                <a:effectLst/>
                <a:latin typeface="Times New Roman" panose="02020603050405020304" pitchFamily="18" charset="0"/>
                <a:ea typeface="Times New Roman" panose="02020603050405020304" pitchFamily="18" charset="0"/>
              </a:rPr>
              <a:t>   THUMB CMC                     </a:t>
            </a:r>
            <a:r>
              <a:rPr lang="en-IN" sz="2000" dirty="0">
                <a:solidFill>
                  <a:srgbClr val="FF0000"/>
                </a:solidFill>
                <a:effectLst/>
                <a:latin typeface="Times New Roman" panose="02020603050405020304" pitchFamily="18" charset="0"/>
                <a:ea typeface="Times New Roman" panose="02020603050405020304" pitchFamily="18" charset="0"/>
              </a:rPr>
              <a:t>12  </a:t>
            </a:r>
            <a:r>
              <a:rPr lang="en-IN" sz="2000" dirty="0">
                <a:effectLst/>
                <a:latin typeface="Times New Roman" panose="02020603050405020304" pitchFamily="18" charset="0"/>
                <a:ea typeface="Times New Roman" panose="02020603050405020304" pitchFamily="18" charset="0"/>
              </a:rPr>
              <a:t> MIDDLE FINGER TIP   </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2</a:t>
            </a:r>
            <a:r>
              <a:rPr lang="en-IN" sz="2000" dirty="0">
                <a:effectLst/>
                <a:latin typeface="Times New Roman" panose="02020603050405020304" pitchFamily="18" charset="0"/>
                <a:ea typeface="Times New Roman" panose="02020603050405020304" pitchFamily="18" charset="0"/>
              </a:rPr>
              <a:t>   THUMB MCP                      </a:t>
            </a:r>
            <a:r>
              <a:rPr lang="en-IN" sz="2000" dirty="0">
                <a:solidFill>
                  <a:srgbClr val="FF0000"/>
                </a:solidFill>
                <a:effectLst/>
                <a:latin typeface="Times New Roman" panose="02020603050405020304" pitchFamily="18" charset="0"/>
                <a:ea typeface="Times New Roman" panose="02020603050405020304" pitchFamily="18" charset="0"/>
              </a:rPr>
              <a:t>13  </a:t>
            </a:r>
            <a:r>
              <a:rPr lang="en-IN" sz="2000" dirty="0">
                <a:effectLst/>
                <a:latin typeface="Times New Roman" panose="02020603050405020304" pitchFamily="18" charset="0"/>
                <a:ea typeface="Times New Roman" panose="02020603050405020304" pitchFamily="18" charset="0"/>
              </a:rPr>
              <a:t> RING FINGER MCP                        </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3</a:t>
            </a:r>
            <a:r>
              <a:rPr lang="en-IN" sz="2000" dirty="0">
                <a:effectLst/>
                <a:latin typeface="Times New Roman" panose="02020603050405020304" pitchFamily="18" charset="0"/>
                <a:ea typeface="Times New Roman" panose="02020603050405020304" pitchFamily="18" charset="0"/>
              </a:rPr>
              <a:t>   THUMB IP                          </a:t>
            </a:r>
            <a:r>
              <a:rPr lang="en-IN" sz="2000" dirty="0">
                <a:solidFill>
                  <a:srgbClr val="FF0000"/>
                </a:solidFill>
                <a:effectLst/>
                <a:latin typeface="Times New Roman" panose="02020603050405020304" pitchFamily="18" charset="0"/>
                <a:ea typeface="Times New Roman" panose="02020603050405020304" pitchFamily="18" charset="0"/>
              </a:rPr>
              <a:t>14</a:t>
            </a:r>
            <a:r>
              <a:rPr lang="en-IN" sz="2000" dirty="0">
                <a:effectLst/>
                <a:latin typeface="Times New Roman" panose="02020603050405020304" pitchFamily="18" charset="0"/>
                <a:ea typeface="Times New Roman" panose="02020603050405020304" pitchFamily="18" charset="0"/>
              </a:rPr>
              <a:t>    RING FINGER PIP                                </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4</a:t>
            </a:r>
            <a:r>
              <a:rPr lang="en-IN" sz="2000" dirty="0">
                <a:effectLst/>
                <a:latin typeface="Times New Roman" panose="02020603050405020304" pitchFamily="18" charset="0"/>
                <a:ea typeface="Times New Roman" panose="02020603050405020304" pitchFamily="18" charset="0"/>
              </a:rPr>
              <a:t>   THUMB TIP                        </a:t>
            </a:r>
            <a:r>
              <a:rPr lang="en-IN" sz="2000" dirty="0">
                <a:solidFill>
                  <a:srgbClr val="FF0000"/>
                </a:solidFill>
                <a:effectLst/>
                <a:latin typeface="Times New Roman" panose="02020603050405020304" pitchFamily="18" charset="0"/>
                <a:ea typeface="Times New Roman" panose="02020603050405020304" pitchFamily="18" charset="0"/>
              </a:rPr>
              <a:t>15</a:t>
            </a:r>
            <a:r>
              <a:rPr lang="en-IN" sz="2000" dirty="0">
                <a:effectLst/>
                <a:latin typeface="Times New Roman" panose="02020603050405020304" pitchFamily="18" charset="0"/>
                <a:ea typeface="Times New Roman" panose="02020603050405020304" pitchFamily="18" charset="0"/>
              </a:rPr>
              <a:t>   RING FINGER DIP</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5</a:t>
            </a:r>
            <a:r>
              <a:rPr lang="en-IN" sz="2000" dirty="0">
                <a:effectLst/>
                <a:latin typeface="Times New Roman" panose="02020603050405020304" pitchFamily="18" charset="0"/>
                <a:ea typeface="Times New Roman" panose="02020603050405020304" pitchFamily="18" charset="0"/>
              </a:rPr>
              <a:t>   INDEX FINGER MCP        </a:t>
            </a:r>
            <a:r>
              <a:rPr lang="en-IN" sz="2000" dirty="0">
                <a:solidFill>
                  <a:srgbClr val="FF0000"/>
                </a:solidFill>
                <a:effectLst/>
                <a:latin typeface="Times New Roman" panose="02020603050405020304" pitchFamily="18" charset="0"/>
                <a:ea typeface="Times New Roman" panose="02020603050405020304" pitchFamily="18" charset="0"/>
              </a:rPr>
              <a:t>16 </a:t>
            </a:r>
            <a:r>
              <a:rPr lang="en-IN" sz="2000" dirty="0">
                <a:effectLst/>
                <a:latin typeface="Times New Roman" panose="02020603050405020304" pitchFamily="18" charset="0"/>
                <a:ea typeface="Times New Roman" panose="02020603050405020304" pitchFamily="18" charset="0"/>
              </a:rPr>
              <a:t>  RING FINGER TIP</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6</a:t>
            </a:r>
            <a:r>
              <a:rPr lang="en-IN" sz="2000" dirty="0">
                <a:effectLst/>
                <a:latin typeface="Times New Roman" panose="02020603050405020304" pitchFamily="18" charset="0"/>
                <a:ea typeface="Times New Roman" panose="02020603050405020304" pitchFamily="18" charset="0"/>
              </a:rPr>
              <a:t>   INDEX FINGER PIP           </a:t>
            </a:r>
            <a:r>
              <a:rPr lang="en-IN" sz="2000" dirty="0">
                <a:solidFill>
                  <a:srgbClr val="FF0000"/>
                </a:solidFill>
                <a:effectLst/>
                <a:latin typeface="Times New Roman" panose="02020603050405020304" pitchFamily="18" charset="0"/>
                <a:ea typeface="Times New Roman" panose="02020603050405020304" pitchFamily="18" charset="0"/>
              </a:rPr>
              <a:t>17</a:t>
            </a:r>
            <a:r>
              <a:rPr lang="en-IN" sz="2000" dirty="0">
                <a:effectLst/>
                <a:latin typeface="Times New Roman" panose="02020603050405020304" pitchFamily="18" charset="0"/>
                <a:ea typeface="Times New Roman" panose="02020603050405020304" pitchFamily="18" charset="0"/>
              </a:rPr>
              <a:t>   PINKY MCP</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7</a:t>
            </a:r>
            <a:r>
              <a:rPr lang="en-IN" sz="2000" dirty="0">
                <a:effectLst/>
                <a:latin typeface="Times New Roman" panose="02020603050405020304" pitchFamily="18" charset="0"/>
                <a:ea typeface="Times New Roman" panose="02020603050405020304" pitchFamily="18" charset="0"/>
              </a:rPr>
              <a:t>   INDEX FINGER DIP          </a:t>
            </a:r>
            <a:r>
              <a:rPr lang="en-IN" sz="2000" dirty="0">
                <a:solidFill>
                  <a:srgbClr val="FF0000"/>
                </a:solidFill>
                <a:effectLst/>
                <a:latin typeface="Times New Roman" panose="02020603050405020304" pitchFamily="18" charset="0"/>
                <a:ea typeface="Times New Roman" panose="02020603050405020304" pitchFamily="18" charset="0"/>
              </a:rPr>
              <a:t>18</a:t>
            </a:r>
            <a:r>
              <a:rPr lang="en-IN" sz="2000" dirty="0">
                <a:effectLst/>
                <a:latin typeface="Times New Roman" panose="02020603050405020304" pitchFamily="18" charset="0"/>
                <a:ea typeface="Times New Roman" panose="02020603050405020304" pitchFamily="18" charset="0"/>
              </a:rPr>
              <a:t>   PINKY PIP</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8</a:t>
            </a:r>
            <a:r>
              <a:rPr lang="en-IN" sz="2000" dirty="0">
                <a:effectLst/>
                <a:latin typeface="Times New Roman" panose="02020603050405020304" pitchFamily="18" charset="0"/>
                <a:ea typeface="Times New Roman" panose="02020603050405020304" pitchFamily="18" charset="0"/>
              </a:rPr>
              <a:t>   INDEX FINGER TIP           </a:t>
            </a:r>
            <a:r>
              <a:rPr lang="en-IN" sz="2000" dirty="0">
                <a:solidFill>
                  <a:srgbClr val="FF0000"/>
                </a:solidFill>
                <a:effectLst/>
                <a:latin typeface="Times New Roman" panose="02020603050405020304" pitchFamily="18" charset="0"/>
                <a:ea typeface="Times New Roman" panose="02020603050405020304" pitchFamily="18" charset="0"/>
              </a:rPr>
              <a:t>19</a:t>
            </a:r>
            <a:r>
              <a:rPr lang="en-IN" sz="2000" dirty="0">
                <a:effectLst/>
                <a:latin typeface="Times New Roman" panose="02020603050405020304" pitchFamily="18" charset="0"/>
                <a:ea typeface="Times New Roman" panose="02020603050405020304" pitchFamily="18" charset="0"/>
              </a:rPr>
              <a:t>   PINKY DIP            </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9</a:t>
            </a:r>
            <a:r>
              <a:rPr lang="en-IN" sz="2000" dirty="0">
                <a:effectLst/>
                <a:latin typeface="Times New Roman" panose="02020603050405020304" pitchFamily="18" charset="0"/>
                <a:ea typeface="Times New Roman" panose="02020603050405020304" pitchFamily="18" charset="0"/>
              </a:rPr>
              <a:t>   MIDDLE FINGER MCP      </a:t>
            </a:r>
            <a:r>
              <a:rPr lang="en-IN" sz="2000" dirty="0">
                <a:solidFill>
                  <a:srgbClr val="FF0000"/>
                </a:solidFill>
                <a:effectLst/>
                <a:latin typeface="Times New Roman" panose="02020603050405020304" pitchFamily="18" charset="0"/>
                <a:ea typeface="Times New Roman" panose="02020603050405020304" pitchFamily="18" charset="0"/>
              </a:rPr>
              <a:t>20</a:t>
            </a:r>
            <a:r>
              <a:rPr lang="en-IN" sz="2000" dirty="0">
                <a:effectLst/>
                <a:latin typeface="Times New Roman" panose="02020603050405020304" pitchFamily="18" charset="0"/>
                <a:ea typeface="Times New Roman" panose="02020603050405020304" pitchFamily="18" charset="0"/>
              </a:rPr>
              <a:t> PINKY TIP</a:t>
            </a:r>
            <a:endParaRPr lang="en-US" sz="2000" dirty="0">
              <a:effectLst/>
              <a:latin typeface="Times New Roman" panose="02020603050405020304" pitchFamily="18" charset="0"/>
              <a:ea typeface="Times New Roman" panose="02020603050405020304" pitchFamily="18" charset="0"/>
            </a:endParaRPr>
          </a:p>
          <a:p>
            <a:pPr marL="0" marR="0" algn="just"/>
            <a:r>
              <a:rPr lang="en-IN" sz="2000" dirty="0">
                <a:solidFill>
                  <a:srgbClr val="FF0000"/>
                </a:solidFill>
                <a:effectLst/>
                <a:latin typeface="Times New Roman" panose="02020603050405020304" pitchFamily="18" charset="0"/>
                <a:ea typeface="Times New Roman" panose="02020603050405020304" pitchFamily="18" charset="0"/>
              </a:rPr>
              <a:t>10 </a:t>
            </a:r>
            <a:r>
              <a:rPr lang="en-IN" sz="2000" dirty="0">
                <a:effectLst/>
                <a:latin typeface="Times New Roman" panose="02020603050405020304" pitchFamily="18" charset="0"/>
                <a:ea typeface="Times New Roman" panose="02020603050405020304" pitchFamily="18" charset="0"/>
              </a:rPr>
              <a:t>MIDDLE FINGER PIP</a:t>
            </a:r>
            <a:endParaRPr lang="en-US" sz="2000" dirty="0">
              <a:effectLst/>
              <a:latin typeface="Times New Roman" panose="02020603050405020304" pitchFamily="18" charset="0"/>
              <a:ea typeface="Times New Roman" panose="02020603050405020304" pitchFamily="18" charset="0"/>
            </a:endParaRPr>
          </a:p>
          <a:p>
            <a:pPr marL="0" marR="0" algn="just"/>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B92C8072-75BB-4E0E-9571-C9CF5F6A33D5}"/>
              </a:ext>
            </a:extLst>
          </p:cNvPr>
          <p:cNvPicPr>
            <a:picLocks noChangeAspect="1"/>
          </p:cNvPicPr>
          <p:nvPr/>
        </p:nvPicPr>
        <p:blipFill>
          <a:blip r:embed="rId2">
            <a:extLst>
              <a:ext uri="{28A0092B-C50C-407E-A947-70E740481C1C}">
                <a14:useLocalDpi xmlns:a14="http://schemas.microsoft.com/office/drawing/2010/main" val="0"/>
              </a:ext>
            </a:extLst>
          </a:blip>
          <a:srcRect t="4012" b="9148"/>
          <a:stretch>
            <a:fillRect/>
          </a:stretch>
        </p:blipFill>
        <p:spPr bwMode="auto">
          <a:xfrm>
            <a:off x="384311" y="3311"/>
            <a:ext cx="3988905" cy="6851375"/>
          </a:xfrm>
          <a:prstGeom prst="rect">
            <a:avLst/>
          </a:prstGeom>
          <a:noFill/>
          <a:ln>
            <a:noFill/>
          </a:ln>
        </p:spPr>
      </p:pic>
    </p:spTree>
    <p:extLst>
      <p:ext uri="{BB962C8B-B14F-4D97-AF65-F5344CB8AC3E}">
        <p14:creationId xmlns:p14="http://schemas.microsoft.com/office/powerpoint/2010/main" val="3839464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34323-DFE6-4276-BB55-80765338EBB2}"/>
              </a:ext>
            </a:extLst>
          </p:cNvPr>
          <p:cNvSpPr>
            <a:spLocks noGrp="1"/>
          </p:cNvSpPr>
          <p:nvPr>
            <p:ph type="title"/>
          </p:nvPr>
        </p:nvSpPr>
        <p:spPr/>
        <p:txBody>
          <a:bodyPr/>
          <a:lstStyle/>
          <a:p>
            <a:r>
              <a:rPr lang="en-IN" sz="3600" b="1" dirty="0">
                <a:solidFill>
                  <a:srgbClr val="FF0000"/>
                </a:solidFill>
                <a:effectLst/>
                <a:latin typeface="Times New Roman" panose="02020603050405020304" pitchFamily="18" charset="0"/>
                <a:ea typeface="Times New Roman" panose="02020603050405020304" pitchFamily="18" charset="0"/>
              </a:rPr>
              <a:t>Step 4:</a:t>
            </a:r>
            <a:r>
              <a:rPr lang="en-IN" sz="3600" dirty="0">
                <a:solidFill>
                  <a:srgbClr val="FF0000"/>
                </a:solidFill>
                <a:effectLst/>
                <a:latin typeface="Times New Roman" panose="02020603050405020304" pitchFamily="18" charset="0"/>
                <a:ea typeface="Times New Roman" panose="02020603050405020304" pitchFamily="18" charset="0"/>
              </a:rPr>
              <a:t> </a:t>
            </a:r>
            <a:r>
              <a:rPr lang="en-IN" sz="3600" b="1" dirty="0">
                <a:effectLst/>
                <a:latin typeface="Times New Roman" panose="02020603050405020304" pitchFamily="18" charset="0"/>
                <a:ea typeface="Times New Roman" panose="02020603050405020304" pitchFamily="18" charset="0"/>
              </a:rPr>
              <a:t>Highlighting Hand Landmarks:</a:t>
            </a:r>
            <a:r>
              <a:rPr lang="en-IN" sz="3600" dirty="0">
                <a:effectLst/>
                <a:latin typeface="Times New Roman" panose="02020603050405020304" pitchFamily="18" charset="0"/>
                <a:ea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294F623-40D6-418B-9A71-A8EFD7556760}"/>
              </a:ext>
            </a:extLst>
          </p:cNvPr>
          <p:cNvSpPr>
            <a:spLocks noGrp="1"/>
          </p:cNvSpPr>
          <p:nvPr>
            <p:ph idx="1"/>
          </p:nvPr>
        </p:nvSpPr>
        <p:spPr>
          <a:xfrm>
            <a:off x="705678" y="1253331"/>
            <a:ext cx="10515600" cy="4351338"/>
          </a:xfrm>
        </p:spPr>
        <p:txBody>
          <a:bodyPr/>
          <a:lstStyle/>
          <a:p>
            <a:pPr marL="0" indent="0">
              <a:buNone/>
            </a:pPr>
            <a:r>
              <a:rPr lang="en-IN" sz="2400" dirty="0">
                <a:effectLst/>
                <a:latin typeface="Times New Roman" panose="02020603050405020304" pitchFamily="18" charset="0"/>
                <a:ea typeface="Times New Roman" panose="02020603050405020304" pitchFamily="18" charset="0"/>
                <a:cs typeface="Mangal" panose="02040503050203030202" pitchFamily="18" charset="0"/>
              </a:rPr>
              <a:t>Here we highlight each landmark with a circle of defined radius and all landmarks are connected with straight lines, looking like a bone like structure of hand.</a:t>
            </a: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p>
            <a:pPr marL="0" indent="0">
              <a:buNone/>
            </a:pPr>
            <a:endParaRPr lang="en-US" dirty="0"/>
          </a:p>
        </p:txBody>
      </p:sp>
      <p:pic>
        <p:nvPicPr>
          <p:cNvPr id="4" name="Picture 3">
            <a:extLst>
              <a:ext uri="{FF2B5EF4-FFF2-40B4-BE49-F238E27FC236}">
                <a16:creationId xmlns:a16="http://schemas.microsoft.com/office/drawing/2014/main" id="{99DC6F66-DA47-4A2A-9B6E-9A6C380086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7938" y="2014331"/>
            <a:ext cx="6054240" cy="4843670"/>
          </a:xfrm>
          <a:prstGeom prst="rect">
            <a:avLst/>
          </a:prstGeom>
          <a:noFill/>
          <a:ln>
            <a:noFill/>
          </a:ln>
        </p:spPr>
      </p:pic>
    </p:spTree>
    <p:extLst>
      <p:ext uri="{BB962C8B-B14F-4D97-AF65-F5344CB8AC3E}">
        <p14:creationId xmlns:p14="http://schemas.microsoft.com/office/powerpoint/2010/main" val="1372876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600E-4960-4381-B2F7-73E6C35A5ED5}"/>
              </a:ext>
            </a:extLst>
          </p:cNvPr>
          <p:cNvSpPr>
            <a:spLocks noGrp="1"/>
          </p:cNvSpPr>
          <p:nvPr>
            <p:ph type="title"/>
          </p:nvPr>
        </p:nvSpPr>
        <p:spPr/>
        <p:txBody>
          <a:bodyPr/>
          <a:lstStyle/>
          <a:p>
            <a:r>
              <a:rPr lang="en-IN" sz="40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Step 5 :</a:t>
            </a:r>
            <a:r>
              <a:rPr lang="en-IN" sz="4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4000" b="1" dirty="0">
                <a:effectLst/>
                <a:latin typeface="Times New Roman" panose="02020603050405020304" pitchFamily="18" charset="0"/>
                <a:ea typeface="Times New Roman" panose="02020603050405020304" pitchFamily="18" charset="0"/>
                <a:cs typeface="Mangal" panose="02040503050203030202" pitchFamily="18" charset="0"/>
              </a:rPr>
              <a:t>Coordinates defining:</a:t>
            </a:r>
            <a:r>
              <a:rPr lang="en-IN" sz="4000" dirty="0">
                <a:effectLst/>
                <a:latin typeface="Times New Roman" panose="02020603050405020304" pitchFamily="18" charset="0"/>
                <a:ea typeface="Times New Roman" panose="02020603050405020304" pitchFamily="18" charset="0"/>
                <a:cs typeface="Mangal" panose="02040503050203030202" pitchFamily="18" charset="0"/>
              </a:rPr>
              <a:t> </a:t>
            </a:r>
            <a:br>
              <a:rPr lang="en-US" sz="1800" dirty="0">
                <a:effectLst/>
                <a:latin typeface="Calibri" panose="020F0502020204030204" pitchFamily="34" charset="0"/>
                <a:ea typeface="Times New Roman" panose="02020603050405020304" pitchFamily="18" charset="0"/>
                <a:cs typeface="Mangal" panose="02040503050203030202" pitchFamily="18" charset="0"/>
              </a:rPr>
            </a:br>
            <a:endParaRPr lang="en-US" dirty="0"/>
          </a:p>
        </p:txBody>
      </p:sp>
      <p:sp>
        <p:nvSpPr>
          <p:cNvPr id="3" name="Content Placeholder 2">
            <a:extLst>
              <a:ext uri="{FF2B5EF4-FFF2-40B4-BE49-F238E27FC236}">
                <a16:creationId xmlns:a16="http://schemas.microsoft.com/office/drawing/2014/main" id="{D73FF3FD-01B3-41F5-B5EE-B8742F72D80A}"/>
              </a:ext>
            </a:extLst>
          </p:cNvPr>
          <p:cNvSpPr>
            <a:spLocks noGrp="1"/>
          </p:cNvSpPr>
          <p:nvPr>
            <p:ph idx="1"/>
          </p:nvPr>
        </p:nvSpPr>
        <p:spPr>
          <a:xfrm>
            <a:off x="467140" y="1873837"/>
            <a:ext cx="3959086" cy="3823252"/>
          </a:xfrm>
        </p:spPr>
        <p:txBody>
          <a:bodyPr/>
          <a:lstStyle/>
          <a:p>
            <a:pPr marL="0" indent="0">
              <a:buNone/>
            </a:pPr>
            <a:r>
              <a:rPr lang="en-IN" dirty="0">
                <a:effectLst/>
                <a:latin typeface="Times New Roman" panose="02020603050405020304" pitchFamily="18" charset="0"/>
                <a:ea typeface="Times New Roman" panose="02020603050405020304" pitchFamily="18" charset="0"/>
                <a:cs typeface="Mangal" panose="02040503050203030202" pitchFamily="18" charset="0"/>
              </a:rPr>
              <a:t>In this step we define coordinate of each landmark by multiplying with width and height. This step enables us to apply some logic on landmarks to define a sign.</a:t>
            </a:r>
            <a:endParaRPr lang="en-US" dirty="0">
              <a:effectLst/>
              <a:latin typeface="Calibri" panose="020F0502020204030204" pitchFamily="34" charset="0"/>
              <a:ea typeface="Times New Roman" panose="02020603050405020304" pitchFamily="18" charset="0"/>
              <a:cs typeface="Mangal" panose="02040503050203030202" pitchFamily="18" charset="0"/>
            </a:endParaRPr>
          </a:p>
          <a:p>
            <a:endParaRPr lang="en-US" dirty="0"/>
          </a:p>
        </p:txBody>
      </p:sp>
      <p:pic>
        <p:nvPicPr>
          <p:cNvPr id="4" name="Picture 3">
            <a:extLst>
              <a:ext uri="{FF2B5EF4-FFF2-40B4-BE49-F238E27FC236}">
                <a16:creationId xmlns:a16="http://schemas.microsoft.com/office/drawing/2014/main" id="{A450156B-1A96-43DC-B4A2-B98B8B6F0A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3290" y="1036949"/>
            <a:ext cx="7608710" cy="5821051"/>
          </a:xfrm>
          <a:prstGeom prst="rect">
            <a:avLst/>
          </a:prstGeom>
          <a:noFill/>
          <a:ln>
            <a:noFill/>
          </a:ln>
        </p:spPr>
      </p:pic>
    </p:spTree>
    <p:extLst>
      <p:ext uri="{BB962C8B-B14F-4D97-AF65-F5344CB8AC3E}">
        <p14:creationId xmlns:p14="http://schemas.microsoft.com/office/powerpoint/2010/main" val="3284384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AA71-E552-46CF-8BBD-8F33E329833A}"/>
              </a:ext>
            </a:extLst>
          </p:cNvPr>
          <p:cNvSpPr>
            <a:spLocks noGrp="1"/>
          </p:cNvSpPr>
          <p:nvPr>
            <p:ph type="title"/>
          </p:nvPr>
        </p:nvSpPr>
        <p:spPr/>
        <p:txBody>
          <a:bodyPr>
            <a:normAutofit/>
          </a:bodyPr>
          <a:lstStyle/>
          <a:p>
            <a:r>
              <a:rPr lang="en-IN" sz="40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Step 6:</a:t>
            </a:r>
            <a:r>
              <a:rPr lang="en-IN" sz="4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IN" sz="4000" b="1" dirty="0">
                <a:effectLst/>
                <a:latin typeface="Times New Roman" panose="02020603050405020304" pitchFamily="18" charset="0"/>
                <a:ea typeface="Times New Roman" panose="02020603050405020304" pitchFamily="18" charset="0"/>
                <a:cs typeface="Mangal" panose="02040503050203030202" pitchFamily="18" charset="0"/>
              </a:rPr>
              <a:t>Logic defining:</a:t>
            </a:r>
            <a:endParaRPr lang="en-US" sz="4000" dirty="0"/>
          </a:p>
        </p:txBody>
      </p:sp>
      <p:sp>
        <p:nvSpPr>
          <p:cNvPr id="3" name="Content Placeholder 2">
            <a:extLst>
              <a:ext uri="{FF2B5EF4-FFF2-40B4-BE49-F238E27FC236}">
                <a16:creationId xmlns:a16="http://schemas.microsoft.com/office/drawing/2014/main" id="{C06A7037-0465-4B36-B704-7D7D54CD66CF}"/>
              </a:ext>
            </a:extLst>
          </p:cNvPr>
          <p:cNvSpPr>
            <a:spLocks noGrp="1"/>
          </p:cNvSpPr>
          <p:nvPr>
            <p:ph idx="1"/>
          </p:nvPr>
        </p:nvSpPr>
        <p:spPr/>
        <p:txBody>
          <a:bodyPr>
            <a:normAutofit lnSpcReduction="10000"/>
          </a:bodyPr>
          <a:lstStyle/>
          <a:p>
            <a:pPr marL="0" indent="0">
              <a:buNone/>
            </a:pPr>
            <a:r>
              <a:rPr lang="en-IN" dirty="0">
                <a:latin typeface="Times New Roman" panose="02020603050405020304" pitchFamily="18" charset="0"/>
                <a:ea typeface="Times New Roman" panose="02020603050405020304" pitchFamily="18" charset="0"/>
                <a:cs typeface="Mangal" panose="02040503050203030202" pitchFamily="18" charset="0"/>
              </a:rPr>
              <a:t>H</a:t>
            </a:r>
            <a:r>
              <a:rPr lang="en-IN" dirty="0">
                <a:effectLst/>
                <a:latin typeface="Times New Roman" panose="02020603050405020304" pitchFamily="18" charset="0"/>
                <a:ea typeface="Times New Roman" panose="02020603050405020304" pitchFamily="18" charset="0"/>
                <a:cs typeface="Mangal" panose="02040503050203030202" pitchFamily="18" charset="0"/>
              </a:rPr>
              <a:t>ere we give certain conditions to landmarks so that in real time frame, satisfying the conditions on landmarks, it displays that signs on frame itself.</a:t>
            </a:r>
          </a:p>
          <a:p>
            <a:pPr marL="0" marR="0" indent="0">
              <a:lnSpc>
                <a:spcPct val="120000"/>
              </a:lnSpc>
              <a:spcBef>
                <a:spcPts val="0"/>
              </a:spcBef>
              <a:spcAft>
                <a:spcPts val="1000"/>
              </a:spcAft>
              <a:buNone/>
            </a:pPr>
            <a:r>
              <a:rPr lang="en-IN" sz="24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FOR LIKE SIGN</a:t>
            </a: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p>
            <a:pPr marL="0" marR="0" indent="0">
              <a:lnSpc>
                <a:spcPct val="120000"/>
              </a:lnSpc>
              <a:spcBef>
                <a:spcPts val="0"/>
              </a:spcBef>
              <a:spcAft>
                <a:spcPts val="1000"/>
              </a:spcAft>
              <a:buNone/>
            </a:pPr>
            <a:r>
              <a:rPr lang="en-IN" sz="2400" dirty="0">
                <a:effectLst/>
                <a:latin typeface="Times New Roman" panose="02020603050405020304" pitchFamily="18" charset="0"/>
                <a:ea typeface="Times New Roman" panose="02020603050405020304" pitchFamily="18" charset="0"/>
                <a:cs typeface="Mangal" panose="02040503050203030202" pitchFamily="18" charset="0"/>
              </a:rPr>
              <a:t>For like sign I can see here that y co-ordinate of thumb TIP (4</a:t>
            </a:r>
            <a:r>
              <a:rPr lang="en-IN" sz="2400" baseline="30000" dirty="0">
                <a:effectLst/>
                <a:latin typeface="Times New Roman" panose="02020603050405020304" pitchFamily="18" charset="0"/>
                <a:ea typeface="Times New Roman" panose="02020603050405020304" pitchFamily="18" charset="0"/>
                <a:cs typeface="Mangal" panose="02040503050203030202" pitchFamily="18" charset="0"/>
              </a:rPr>
              <a:t>th</a:t>
            </a:r>
            <a:r>
              <a:rPr lang="en-IN" sz="2400" dirty="0">
                <a:effectLst/>
                <a:latin typeface="Times New Roman" panose="02020603050405020304" pitchFamily="18" charset="0"/>
                <a:ea typeface="Times New Roman" panose="02020603050405020304" pitchFamily="18" charset="0"/>
                <a:cs typeface="Mangal" panose="02040503050203030202" pitchFamily="18" charset="0"/>
              </a:rPr>
              <a:t> landmark) Should be greater then Thumb IP (3</a:t>
            </a:r>
            <a:r>
              <a:rPr lang="en-IN" sz="2400" baseline="30000" dirty="0">
                <a:effectLst/>
                <a:latin typeface="Times New Roman" panose="02020603050405020304" pitchFamily="18" charset="0"/>
                <a:ea typeface="Times New Roman" panose="02020603050405020304" pitchFamily="18" charset="0"/>
                <a:cs typeface="Mangal" panose="02040503050203030202" pitchFamily="18" charset="0"/>
              </a:rPr>
              <a:t>rd</a:t>
            </a:r>
            <a:r>
              <a:rPr lang="en-IN" sz="2400" dirty="0">
                <a:effectLst/>
                <a:latin typeface="Times New Roman" panose="02020603050405020304" pitchFamily="18" charset="0"/>
                <a:ea typeface="Times New Roman" panose="02020603050405020304" pitchFamily="18" charset="0"/>
                <a:cs typeface="Mangal" panose="02040503050203030202" pitchFamily="18" charset="0"/>
              </a:rPr>
              <a:t> landmark) And Thumb IP(3</a:t>
            </a:r>
            <a:r>
              <a:rPr lang="en-IN" sz="2400" baseline="30000" dirty="0">
                <a:effectLst/>
                <a:latin typeface="Times New Roman" panose="02020603050405020304" pitchFamily="18" charset="0"/>
                <a:ea typeface="Times New Roman" panose="02020603050405020304" pitchFamily="18" charset="0"/>
                <a:cs typeface="Mangal" panose="02040503050203030202" pitchFamily="18" charset="0"/>
              </a:rPr>
              <a:t>rd</a:t>
            </a:r>
            <a:r>
              <a:rPr lang="en-IN" sz="2400" dirty="0">
                <a:effectLst/>
                <a:latin typeface="Times New Roman" panose="02020603050405020304" pitchFamily="18" charset="0"/>
                <a:ea typeface="Times New Roman" panose="02020603050405020304" pitchFamily="18" charset="0"/>
                <a:cs typeface="Mangal" panose="02040503050203030202" pitchFamily="18" charset="0"/>
              </a:rPr>
              <a:t> landmark) will be greater then Thumb MCP (2</a:t>
            </a:r>
            <a:r>
              <a:rPr lang="en-IN" sz="2400" baseline="30000" dirty="0">
                <a:effectLst/>
                <a:latin typeface="Times New Roman" panose="02020603050405020304" pitchFamily="18" charset="0"/>
                <a:ea typeface="Times New Roman" panose="02020603050405020304" pitchFamily="18" charset="0"/>
                <a:cs typeface="Mangal" panose="02040503050203030202" pitchFamily="18" charset="0"/>
              </a:rPr>
              <a:t>nd</a:t>
            </a:r>
            <a:r>
              <a:rPr lang="en-IN" sz="2400" dirty="0">
                <a:effectLst/>
                <a:latin typeface="Times New Roman" panose="02020603050405020304" pitchFamily="18" charset="0"/>
                <a:ea typeface="Times New Roman" panose="02020603050405020304" pitchFamily="18" charset="0"/>
                <a:cs typeface="Mangal" panose="02040503050203030202" pitchFamily="18" charset="0"/>
              </a:rPr>
              <a:t> landmark).</a:t>
            </a: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p>
            <a:pPr marL="0" indent="0">
              <a:buNone/>
            </a:pPr>
            <a:r>
              <a:rPr lang="en-IN" sz="2400" dirty="0">
                <a:effectLst/>
                <a:latin typeface="Times New Roman" panose="02020603050405020304" pitchFamily="18" charset="0"/>
                <a:ea typeface="Times New Roman" panose="02020603050405020304" pitchFamily="18" charset="0"/>
              </a:rPr>
              <a:t>But In our programme we have used flip function in 22 line which is rotating images by 180 degrees. So Here we will have to use Y(Thumb tip) or (4</a:t>
            </a:r>
            <a:r>
              <a:rPr lang="en-IN" sz="2400" baseline="30000" dirty="0">
                <a:effectLst/>
                <a:latin typeface="Times New Roman" panose="02020603050405020304" pitchFamily="18" charset="0"/>
                <a:ea typeface="Times New Roman" panose="02020603050405020304" pitchFamily="18" charset="0"/>
              </a:rPr>
              <a:t>th point</a:t>
            </a:r>
            <a:r>
              <a:rPr lang="en-IN" sz="2400" dirty="0">
                <a:effectLst/>
                <a:latin typeface="Times New Roman" panose="02020603050405020304" pitchFamily="18" charset="0"/>
                <a:ea typeface="Times New Roman" panose="02020603050405020304" pitchFamily="18" charset="0"/>
              </a:rPr>
              <a:t>) &lt; Y (Thumb tip -1) or (3</a:t>
            </a:r>
            <a:r>
              <a:rPr lang="en-IN" sz="2400" baseline="30000" dirty="0">
                <a:effectLst/>
                <a:latin typeface="Times New Roman" panose="02020603050405020304" pitchFamily="18" charset="0"/>
                <a:ea typeface="Times New Roman" panose="02020603050405020304" pitchFamily="18" charset="0"/>
              </a:rPr>
              <a:t>rd</a:t>
            </a:r>
            <a:r>
              <a:rPr lang="en-IN" sz="2400" dirty="0">
                <a:effectLst/>
                <a:latin typeface="Times New Roman" panose="02020603050405020304" pitchFamily="18" charset="0"/>
                <a:ea typeface="Times New Roman" panose="02020603050405020304" pitchFamily="18" charset="0"/>
              </a:rPr>
              <a:t> point) &lt; Y  (thumb tip -2) or (2</a:t>
            </a:r>
            <a:r>
              <a:rPr lang="en-IN" sz="2400" baseline="30000" dirty="0">
                <a:effectLst/>
                <a:latin typeface="Times New Roman" panose="02020603050405020304" pitchFamily="18" charset="0"/>
                <a:ea typeface="Times New Roman" panose="02020603050405020304" pitchFamily="18" charset="0"/>
              </a:rPr>
              <a:t>nd</a:t>
            </a:r>
            <a:r>
              <a:rPr lang="en-IN" sz="2400" dirty="0">
                <a:effectLst/>
                <a:latin typeface="Times New Roman" panose="02020603050405020304" pitchFamily="18" charset="0"/>
                <a:ea typeface="Times New Roman" panose="02020603050405020304" pitchFamily="18" charset="0"/>
              </a:rPr>
              <a:t> point) or we can also</a:t>
            </a:r>
            <a:endParaRPr lang="en-US" sz="3600" dirty="0">
              <a:effectLst/>
              <a:latin typeface="Calibri" panose="020F0502020204030204" pitchFamily="34" charset="0"/>
              <a:ea typeface="Times New Roman" panose="02020603050405020304" pitchFamily="18" charset="0"/>
              <a:cs typeface="Mangal" panose="02040503050203030202" pitchFamily="18" charset="0"/>
            </a:endParaRPr>
          </a:p>
          <a:p>
            <a:endParaRPr lang="en-US" dirty="0"/>
          </a:p>
        </p:txBody>
      </p:sp>
    </p:spTree>
    <p:extLst>
      <p:ext uri="{BB962C8B-B14F-4D97-AF65-F5344CB8AC3E}">
        <p14:creationId xmlns:p14="http://schemas.microsoft.com/office/powerpoint/2010/main" val="319102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03190-BCF9-4384-B012-473B7B0736A9}"/>
              </a:ext>
            </a:extLst>
          </p:cNvPr>
          <p:cNvSpPr>
            <a:spLocks noGrp="1"/>
          </p:cNvSpPr>
          <p:nvPr>
            <p:ph idx="1"/>
          </p:nvPr>
        </p:nvSpPr>
        <p:spPr>
          <a:xfrm>
            <a:off x="149086" y="169102"/>
            <a:ext cx="12042913" cy="5622097"/>
          </a:xfrm>
        </p:spPr>
        <p:txBody>
          <a:bodyPr>
            <a:normAutofit/>
          </a:bodyPr>
          <a:lstStyle/>
          <a:p>
            <a:r>
              <a:rPr lang="en-IN" sz="2400" dirty="0">
                <a:effectLst/>
                <a:latin typeface="Times New Roman" panose="02020603050405020304" pitchFamily="18" charset="0"/>
                <a:ea typeface="Times New Roman" panose="02020603050405020304" pitchFamily="18" charset="0"/>
              </a:rPr>
              <a:t>see in figure that ln figure that Y (Thumb tip ) or Y(4</a:t>
            </a:r>
            <a:r>
              <a:rPr lang="en-IN" sz="2400" baseline="30000" dirty="0">
                <a:effectLst/>
                <a:latin typeface="Times New Roman" panose="02020603050405020304" pitchFamily="18" charset="0"/>
                <a:ea typeface="Times New Roman" panose="02020603050405020304" pitchFamily="18" charset="0"/>
              </a:rPr>
              <a:t>th </a:t>
            </a:r>
            <a:r>
              <a:rPr lang="en-IN" sz="2400" dirty="0">
                <a:effectLst/>
                <a:latin typeface="Times New Roman" panose="02020603050405020304" pitchFamily="18" charset="0"/>
                <a:ea typeface="Times New Roman" panose="02020603050405020304" pitchFamily="18" charset="0"/>
              </a:rPr>
              <a:t>landmark ) &lt; Y (Index finger PIP) or Y (6</a:t>
            </a:r>
            <a:r>
              <a:rPr lang="en-IN" sz="2400" baseline="30000" dirty="0">
                <a:effectLst/>
                <a:latin typeface="Times New Roman" panose="02020603050405020304" pitchFamily="18" charset="0"/>
                <a:ea typeface="Times New Roman" panose="02020603050405020304" pitchFamily="18" charset="0"/>
              </a:rPr>
              <a:t>th</a:t>
            </a:r>
            <a:r>
              <a:rPr lang="en-IN" sz="2400" dirty="0">
                <a:effectLst/>
                <a:latin typeface="Times New Roman" panose="02020603050405020304" pitchFamily="18" charset="0"/>
                <a:ea typeface="Times New Roman" panose="02020603050405020304" pitchFamily="18" charset="0"/>
              </a:rPr>
              <a:t> landmark).</a:t>
            </a:r>
            <a:endParaRPr lang="en-US" sz="3600" dirty="0"/>
          </a:p>
        </p:txBody>
      </p:sp>
      <p:pic>
        <p:nvPicPr>
          <p:cNvPr id="4" name="Picture 3">
            <a:extLst>
              <a:ext uri="{FF2B5EF4-FFF2-40B4-BE49-F238E27FC236}">
                <a16:creationId xmlns:a16="http://schemas.microsoft.com/office/drawing/2014/main" id="{31DDE656-EFC1-493E-8CAE-CBEDDDFE85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 y="1745450"/>
            <a:ext cx="7865293" cy="4104590"/>
          </a:xfrm>
          <a:prstGeom prst="rect">
            <a:avLst/>
          </a:prstGeom>
          <a:noFill/>
          <a:ln>
            <a:noFill/>
          </a:ln>
        </p:spPr>
      </p:pic>
      <p:pic>
        <p:nvPicPr>
          <p:cNvPr id="5" name="Picture 4">
            <a:extLst>
              <a:ext uri="{FF2B5EF4-FFF2-40B4-BE49-F238E27FC236}">
                <a16:creationId xmlns:a16="http://schemas.microsoft.com/office/drawing/2014/main" id="{CDF0214E-05D7-4DCC-A3C1-268D5CC289CE}"/>
              </a:ext>
            </a:extLst>
          </p:cNvPr>
          <p:cNvPicPr>
            <a:picLocks noChangeAspect="1"/>
          </p:cNvPicPr>
          <p:nvPr/>
        </p:nvPicPr>
        <p:blipFill rotWithShape="1">
          <a:blip r:embed="rId3">
            <a:extLst>
              <a:ext uri="{28A0092B-C50C-407E-A947-70E740481C1C}">
                <a14:useLocalDpi xmlns:a14="http://schemas.microsoft.com/office/drawing/2010/main" val="0"/>
              </a:ext>
            </a:extLst>
          </a:blip>
          <a:srcRect r="13510"/>
          <a:stretch/>
        </p:blipFill>
        <p:spPr bwMode="auto">
          <a:xfrm>
            <a:off x="7692485" y="1425613"/>
            <a:ext cx="4499516" cy="4166803"/>
          </a:xfrm>
          <a:prstGeom prst="rect">
            <a:avLst/>
          </a:prstGeom>
          <a:noFill/>
          <a:ln>
            <a:noFill/>
          </a:ln>
        </p:spPr>
      </p:pic>
    </p:spTree>
    <p:extLst>
      <p:ext uri="{BB962C8B-B14F-4D97-AF65-F5344CB8AC3E}">
        <p14:creationId xmlns:p14="http://schemas.microsoft.com/office/powerpoint/2010/main" val="4136873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1AC620-C7A5-4870-9E81-E33C2632B4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8840" y="1575376"/>
            <a:ext cx="6460881" cy="5166667"/>
          </a:xfrm>
        </p:spPr>
      </p:pic>
      <p:sp>
        <p:nvSpPr>
          <p:cNvPr id="6" name="TextBox 5">
            <a:extLst>
              <a:ext uri="{FF2B5EF4-FFF2-40B4-BE49-F238E27FC236}">
                <a16:creationId xmlns:a16="http://schemas.microsoft.com/office/drawing/2014/main" id="{7E5E7C62-B8F6-4B72-997E-ECE771867FC6}"/>
              </a:ext>
            </a:extLst>
          </p:cNvPr>
          <p:cNvSpPr txBox="1"/>
          <p:nvPr/>
        </p:nvSpPr>
        <p:spPr>
          <a:xfrm>
            <a:off x="144115" y="115957"/>
            <a:ext cx="6945797" cy="584775"/>
          </a:xfrm>
          <a:prstGeom prst="rect">
            <a:avLst/>
          </a:prstGeom>
          <a:noFill/>
        </p:spPr>
        <p:txBody>
          <a:bodyPr wrap="square" rtlCol="0">
            <a:spAutoFit/>
          </a:bodyPr>
          <a:lstStyle/>
          <a:p>
            <a:r>
              <a:rPr lang="en-US" sz="3200" dirty="0">
                <a:solidFill>
                  <a:srgbClr val="FF0000"/>
                </a:solidFill>
              </a:rPr>
              <a:t>Sorry In Indian /American Sign Language</a:t>
            </a:r>
          </a:p>
        </p:txBody>
      </p:sp>
      <p:pic>
        <p:nvPicPr>
          <p:cNvPr id="1028" name="Picture 4" descr="See the source image">
            <a:extLst>
              <a:ext uri="{FF2B5EF4-FFF2-40B4-BE49-F238E27FC236}">
                <a16:creationId xmlns:a16="http://schemas.microsoft.com/office/drawing/2014/main" id="{2182F70B-78C2-4479-986A-5BDA357B1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1579"/>
            <a:ext cx="5075469" cy="545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7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B3D3ED-C2BD-4551-9BC3-61FD8C1888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26" y="172278"/>
            <a:ext cx="8612310" cy="6685722"/>
          </a:xfrm>
        </p:spPr>
      </p:pic>
      <p:sp>
        <p:nvSpPr>
          <p:cNvPr id="6" name="TextBox 5">
            <a:extLst>
              <a:ext uri="{FF2B5EF4-FFF2-40B4-BE49-F238E27FC236}">
                <a16:creationId xmlns:a16="http://schemas.microsoft.com/office/drawing/2014/main" id="{4D16310D-14B7-45E8-A0F0-BB98C1E0614B}"/>
              </a:ext>
            </a:extLst>
          </p:cNvPr>
          <p:cNvSpPr txBox="1"/>
          <p:nvPr/>
        </p:nvSpPr>
        <p:spPr>
          <a:xfrm>
            <a:off x="6639339" y="172278"/>
            <a:ext cx="5552661" cy="4524315"/>
          </a:xfrm>
          <a:prstGeom prst="rect">
            <a:avLst/>
          </a:prstGeom>
          <a:noFill/>
        </p:spPr>
        <p:txBody>
          <a:bodyPr wrap="square" rtlCol="0">
            <a:spAutoFit/>
          </a:bodyPr>
          <a:lstStyle/>
          <a:p>
            <a:r>
              <a:rPr lang="en-US" sz="3600" dirty="0">
                <a:solidFill>
                  <a:srgbClr val="FF0000"/>
                </a:solidFill>
              </a:rPr>
              <a:t>LOGIC FOR SORRY</a:t>
            </a:r>
          </a:p>
          <a:p>
            <a:endParaRPr lang="en-US" dirty="0"/>
          </a:p>
          <a:p>
            <a:r>
              <a:rPr lang="en-US" dirty="0"/>
              <a:t>Y (3</a:t>
            </a:r>
            <a:r>
              <a:rPr lang="en-US" baseline="30000" dirty="0"/>
              <a:t>rd</a:t>
            </a:r>
            <a:r>
              <a:rPr lang="en-US" dirty="0"/>
              <a:t> landmark) &gt; Y (4</a:t>
            </a:r>
            <a:r>
              <a:rPr lang="en-US" baseline="30000" dirty="0"/>
              <a:t>th</a:t>
            </a:r>
            <a:r>
              <a:rPr lang="en-US" dirty="0"/>
              <a:t> landmark)</a:t>
            </a:r>
          </a:p>
          <a:p>
            <a:r>
              <a:rPr lang="en-US" dirty="0"/>
              <a:t>Y (5</a:t>
            </a:r>
            <a:r>
              <a:rPr lang="en-US" baseline="30000" dirty="0"/>
              <a:t>th</a:t>
            </a:r>
            <a:r>
              <a:rPr lang="en-US" dirty="0"/>
              <a:t> landmark) &gt; Y (9</a:t>
            </a:r>
            <a:r>
              <a:rPr lang="en-US" baseline="30000" dirty="0"/>
              <a:t>th</a:t>
            </a:r>
            <a:r>
              <a:rPr lang="en-US" dirty="0"/>
              <a:t> landmark)</a:t>
            </a:r>
          </a:p>
          <a:p>
            <a:r>
              <a:rPr lang="en-US" dirty="0"/>
              <a:t>Y (9</a:t>
            </a:r>
            <a:r>
              <a:rPr lang="en-US" baseline="30000" dirty="0"/>
              <a:t>th</a:t>
            </a:r>
            <a:r>
              <a:rPr lang="en-US" dirty="0"/>
              <a:t> landmark) &gt;Y (13</a:t>
            </a:r>
            <a:r>
              <a:rPr lang="en-US" baseline="30000" dirty="0"/>
              <a:t>th</a:t>
            </a:r>
            <a:r>
              <a:rPr lang="en-US" dirty="0"/>
              <a:t> landmark)</a:t>
            </a:r>
          </a:p>
          <a:p>
            <a:r>
              <a:rPr lang="en-US" dirty="0"/>
              <a:t>Y (13rd landmark) &gt;Y (17</a:t>
            </a:r>
            <a:r>
              <a:rPr lang="en-US" baseline="30000" dirty="0"/>
              <a:t>th</a:t>
            </a:r>
            <a:r>
              <a:rPr lang="en-US" dirty="0"/>
              <a:t> landmark)</a:t>
            </a:r>
          </a:p>
          <a:p>
            <a:endParaRPr lang="en-US" dirty="0"/>
          </a:p>
          <a:p>
            <a:r>
              <a:rPr lang="en-US" dirty="0"/>
              <a:t>But In the code we are flipping the image so</a:t>
            </a:r>
          </a:p>
          <a:p>
            <a:r>
              <a:rPr lang="en-US" dirty="0"/>
              <a:t>In our code we will write </a:t>
            </a:r>
          </a:p>
          <a:p>
            <a:r>
              <a:rPr lang="en-US" dirty="0"/>
              <a:t>Y(3</a:t>
            </a:r>
            <a:r>
              <a:rPr lang="en-US" baseline="30000" dirty="0"/>
              <a:t>rd</a:t>
            </a:r>
            <a:r>
              <a:rPr lang="en-US" dirty="0"/>
              <a:t> landmark) &lt; Y (4</a:t>
            </a:r>
            <a:r>
              <a:rPr lang="en-US" baseline="30000" dirty="0"/>
              <a:t>th</a:t>
            </a:r>
            <a:r>
              <a:rPr lang="en-US" dirty="0"/>
              <a:t> landmark)</a:t>
            </a:r>
          </a:p>
          <a:p>
            <a:r>
              <a:rPr lang="en-US" dirty="0"/>
              <a:t>Y (5</a:t>
            </a:r>
            <a:r>
              <a:rPr lang="en-US" baseline="30000" dirty="0"/>
              <a:t>th</a:t>
            </a:r>
            <a:r>
              <a:rPr lang="en-US" dirty="0"/>
              <a:t> landmark) &lt; Y (9</a:t>
            </a:r>
            <a:r>
              <a:rPr lang="en-US" baseline="30000" dirty="0"/>
              <a:t>th</a:t>
            </a:r>
            <a:r>
              <a:rPr lang="en-US" dirty="0"/>
              <a:t> landmark)</a:t>
            </a:r>
          </a:p>
          <a:p>
            <a:r>
              <a:rPr lang="en-US" dirty="0"/>
              <a:t>Y (9</a:t>
            </a:r>
            <a:r>
              <a:rPr lang="en-US" baseline="30000" dirty="0"/>
              <a:t>th</a:t>
            </a:r>
            <a:r>
              <a:rPr lang="en-US" dirty="0"/>
              <a:t> landmark) &lt; Y 13</a:t>
            </a:r>
            <a:r>
              <a:rPr lang="en-US" baseline="30000" dirty="0"/>
              <a:t>th</a:t>
            </a:r>
            <a:r>
              <a:rPr lang="en-US" dirty="0"/>
              <a:t> landmark)</a:t>
            </a:r>
          </a:p>
          <a:p>
            <a:r>
              <a:rPr lang="en-US" dirty="0"/>
              <a:t>Y (13rd landmark) &lt; Y (17</a:t>
            </a:r>
            <a:r>
              <a:rPr lang="en-US" baseline="30000" dirty="0"/>
              <a:t>th</a:t>
            </a:r>
            <a:r>
              <a:rPr lang="en-US" dirty="0"/>
              <a:t> landmark) </a:t>
            </a:r>
          </a:p>
          <a:p>
            <a:endParaRPr lang="en-US" dirty="0"/>
          </a:p>
          <a:p>
            <a:endParaRPr lang="en-US" dirty="0"/>
          </a:p>
        </p:txBody>
      </p:sp>
    </p:spTree>
    <p:extLst>
      <p:ext uri="{BB962C8B-B14F-4D97-AF65-F5344CB8AC3E}">
        <p14:creationId xmlns:p14="http://schemas.microsoft.com/office/powerpoint/2010/main" val="2580413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B366-93EA-4948-AC5F-B4B0EA674AAA}"/>
              </a:ext>
            </a:extLst>
          </p:cNvPr>
          <p:cNvSpPr>
            <a:spLocks noGrp="1"/>
          </p:cNvSpPr>
          <p:nvPr>
            <p:ph type="title"/>
          </p:nvPr>
        </p:nvSpPr>
        <p:spPr>
          <a:xfrm>
            <a:off x="1162975" y="365125"/>
            <a:ext cx="9863091" cy="1099691"/>
          </a:xfrm>
        </p:spPr>
        <p:txBody>
          <a:bodyPr/>
          <a:lstStyle/>
          <a:p>
            <a:pPr algn="just"/>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EB8DD9F-607C-4A95-A439-6A2EC8261BE4}"/>
              </a:ext>
            </a:extLst>
          </p:cNvPr>
          <p:cNvSpPr>
            <a:spLocks noGrp="1"/>
          </p:cNvSpPr>
          <p:nvPr>
            <p:ph idx="1"/>
          </p:nvPr>
        </p:nvSpPr>
        <p:spPr>
          <a:xfrm>
            <a:off x="1083075" y="1784412"/>
            <a:ext cx="9942991" cy="4392551"/>
          </a:xfrm>
        </p:spPr>
        <p:txBody>
          <a:bodyPr>
            <a:normAutofit fontScale="92500" lnSpcReduction="20000"/>
          </a:bodyPr>
          <a:lstStyle/>
          <a:p>
            <a:pPr algn="just"/>
            <a:r>
              <a:rPr lang="en-IN" sz="2600" dirty="0">
                <a:effectLst/>
                <a:latin typeface="Times New Roman" panose="02020603050405020304" pitchFamily="18" charset="0"/>
                <a:ea typeface="Times New Roman" panose="02020603050405020304" pitchFamily="18" charset="0"/>
              </a:rPr>
              <a:t>The aim of the project is to convert sign language to text and audio to be easily recognised by deaf and dumb people using hand gesture recognition.</a:t>
            </a:r>
          </a:p>
          <a:p>
            <a:pPr algn="just"/>
            <a:endParaRPr lang="en-IN" sz="2600" dirty="0">
              <a:latin typeface="Times New Roman" panose="02020603050405020304" pitchFamily="18" charset="0"/>
              <a:ea typeface="Times New Roman" panose="02020603050405020304" pitchFamily="18" charset="0"/>
            </a:endParaRPr>
          </a:p>
          <a:p>
            <a:pPr algn="just"/>
            <a:r>
              <a:rPr lang="en-IN" sz="2600" dirty="0">
                <a:effectLst/>
                <a:latin typeface="Times New Roman" panose="02020603050405020304" pitchFamily="18" charset="0"/>
                <a:ea typeface="Times New Roman" panose="02020603050405020304" pitchFamily="18" charset="0"/>
              </a:rPr>
              <a:t>The goal is to make computers to understand human language and develop a user-friendly human computer interface.</a:t>
            </a:r>
          </a:p>
          <a:p>
            <a:pPr algn="just"/>
            <a:endParaRPr lang="en-US" sz="2600" dirty="0"/>
          </a:p>
          <a:p>
            <a:pPr algn="just"/>
            <a:r>
              <a:rPr lang="en-IN" sz="2600" dirty="0">
                <a:effectLst/>
                <a:latin typeface="Times New Roman" panose="02020603050405020304" pitchFamily="18" charset="0"/>
                <a:ea typeface="Times New Roman" panose="02020603050405020304" pitchFamily="18" charset="0"/>
              </a:rPr>
              <a:t>Gesture analysis is a scientific field that can recognise gestures such as hand, arm, head, and even structural motions that usually entail a certain posture and/or motion. </a:t>
            </a:r>
          </a:p>
          <a:p>
            <a:pPr algn="just"/>
            <a:endParaRPr lang="en-IN" sz="2600" dirty="0">
              <a:latin typeface="Times New Roman" panose="02020603050405020304" pitchFamily="18" charset="0"/>
              <a:ea typeface="Times New Roman" panose="02020603050405020304" pitchFamily="18" charset="0"/>
            </a:endParaRPr>
          </a:p>
          <a:p>
            <a:pPr algn="just"/>
            <a:r>
              <a:rPr lang="en-IN" sz="2600" dirty="0">
                <a:effectLst/>
                <a:latin typeface="Times New Roman" panose="02020603050405020304" pitchFamily="18" charset="0"/>
                <a:ea typeface="Times New Roman" panose="02020603050405020304" pitchFamily="18" charset="0"/>
              </a:rPr>
              <a:t>Our aim was to apply computer-vision ideas to the real-time processing of gesture outputs. It concentrates on gesture recognition in the open CV framework using the Python language. </a:t>
            </a:r>
          </a:p>
          <a:p>
            <a:pPr algn="just"/>
            <a:endParaRPr lang="en-IN" sz="2600" dirty="0">
              <a:latin typeface="Times New Roman" panose="02020603050405020304" pitchFamily="18" charset="0"/>
            </a:endParaRPr>
          </a:p>
          <a:p>
            <a:endParaRPr lang="en-US" sz="2000" dirty="0"/>
          </a:p>
        </p:txBody>
      </p:sp>
    </p:spTree>
    <p:extLst>
      <p:ext uri="{BB962C8B-B14F-4D97-AF65-F5344CB8AC3E}">
        <p14:creationId xmlns:p14="http://schemas.microsoft.com/office/powerpoint/2010/main" val="3160252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1D08-6C94-D970-A937-8DD4BEA6C09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D81DC6C-2115-F692-C4AA-FBF758882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 y="0"/>
            <a:ext cx="4063999" cy="3272231"/>
          </a:xfrm>
        </p:spPr>
      </p:pic>
      <p:pic>
        <p:nvPicPr>
          <p:cNvPr id="7" name="Picture 6">
            <a:extLst>
              <a:ext uri="{FF2B5EF4-FFF2-40B4-BE49-F238E27FC236}">
                <a16:creationId xmlns:a16="http://schemas.microsoft.com/office/drawing/2014/main" id="{FDA1C0CD-5A79-DB4B-B626-C2905DB39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7" y="3451285"/>
            <a:ext cx="4024527" cy="3250820"/>
          </a:xfrm>
          <a:prstGeom prst="rect">
            <a:avLst/>
          </a:prstGeom>
        </p:spPr>
      </p:pic>
      <p:pic>
        <p:nvPicPr>
          <p:cNvPr id="9" name="Picture 8">
            <a:extLst>
              <a:ext uri="{FF2B5EF4-FFF2-40B4-BE49-F238E27FC236}">
                <a16:creationId xmlns:a16="http://schemas.microsoft.com/office/drawing/2014/main" id="{E82BAAA9-633E-E2D8-C16C-51DBB3C8F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4" y="0"/>
            <a:ext cx="4063999" cy="3249946"/>
          </a:xfrm>
          <a:prstGeom prst="rect">
            <a:avLst/>
          </a:prstGeom>
        </p:spPr>
      </p:pic>
      <p:pic>
        <p:nvPicPr>
          <p:cNvPr id="11" name="Picture 10">
            <a:extLst>
              <a:ext uri="{FF2B5EF4-FFF2-40B4-BE49-F238E27FC236}">
                <a16:creationId xmlns:a16="http://schemas.microsoft.com/office/drawing/2014/main" id="{A588C8AD-7E8B-529A-0843-58E8C0D4B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667" y="3429000"/>
            <a:ext cx="4056056" cy="3263710"/>
          </a:xfrm>
          <a:prstGeom prst="rect">
            <a:avLst/>
          </a:prstGeom>
        </p:spPr>
      </p:pic>
      <p:pic>
        <p:nvPicPr>
          <p:cNvPr id="13" name="Picture 12">
            <a:extLst>
              <a:ext uri="{FF2B5EF4-FFF2-40B4-BE49-F238E27FC236}">
                <a16:creationId xmlns:a16="http://schemas.microsoft.com/office/drawing/2014/main" id="{06483897-EDE4-2A4C-79A8-1C996D15B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5723" y="0"/>
            <a:ext cx="4064023" cy="3249946"/>
          </a:xfrm>
          <a:prstGeom prst="rect">
            <a:avLst/>
          </a:prstGeom>
        </p:spPr>
      </p:pic>
      <p:pic>
        <p:nvPicPr>
          <p:cNvPr id="15" name="Picture 14">
            <a:extLst>
              <a:ext uri="{FF2B5EF4-FFF2-40B4-BE49-F238E27FC236}">
                <a16:creationId xmlns:a16="http://schemas.microsoft.com/office/drawing/2014/main" id="{0CD1A308-8DBF-F990-2C01-CD53296ABF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7776" y="3429000"/>
            <a:ext cx="4048137" cy="3219681"/>
          </a:xfrm>
          <a:prstGeom prst="rect">
            <a:avLst/>
          </a:prstGeom>
        </p:spPr>
      </p:pic>
    </p:spTree>
    <p:extLst>
      <p:ext uri="{BB962C8B-B14F-4D97-AF65-F5344CB8AC3E}">
        <p14:creationId xmlns:p14="http://schemas.microsoft.com/office/powerpoint/2010/main" val="2105209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DA99-6C61-8004-CF10-B1B6628A84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75E969E-88FF-DBAB-B3E8-E1AE0B1627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4094680" cy="3228621"/>
          </a:xfrm>
        </p:spPr>
      </p:pic>
      <p:pic>
        <p:nvPicPr>
          <p:cNvPr id="7" name="Picture 6">
            <a:extLst>
              <a:ext uri="{FF2B5EF4-FFF2-40B4-BE49-F238E27FC236}">
                <a16:creationId xmlns:a16="http://schemas.microsoft.com/office/drawing/2014/main" id="{ED2E16C1-B86D-1143-85FC-0B97E17F0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680" y="0"/>
            <a:ext cx="4043611" cy="3228620"/>
          </a:xfrm>
          <a:prstGeom prst="rect">
            <a:avLst/>
          </a:prstGeom>
        </p:spPr>
      </p:pic>
      <p:pic>
        <p:nvPicPr>
          <p:cNvPr id="9" name="Picture 8">
            <a:extLst>
              <a:ext uri="{FF2B5EF4-FFF2-40B4-BE49-F238E27FC236}">
                <a16:creationId xmlns:a16="http://schemas.microsoft.com/office/drawing/2014/main" id="{077CCBBD-B4AC-0BEA-783D-ABCA59FE6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8291" y="-8830"/>
            <a:ext cx="4043611" cy="3246279"/>
          </a:xfrm>
          <a:prstGeom prst="rect">
            <a:avLst/>
          </a:prstGeom>
        </p:spPr>
      </p:pic>
      <p:pic>
        <p:nvPicPr>
          <p:cNvPr id="11" name="Picture 10">
            <a:extLst>
              <a:ext uri="{FF2B5EF4-FFF2-40B4-BE49-F238E27FC236}">
                <a16:creationId xmlns:a16="http://schemas.microsoft.com/office/drawing/2014/main" id="{63AF992F-58F0-94B5-60A7-7074819EB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9048"/>
            <a:ext cx="4126559" cy="3336229"/>
          </a:xfrm>
          <a:prstGeom prst="rect">
            <a:avLst/>
          </a:prstGeom>
        </p:spPr>
      </p:pic>
      <p:pic>
        <p:nvPicPr>
          <p:cNvPr id="13" name="Picture 12">
            <a:extLst>
              <a:ext uri="{FF2B5EF4-FFF2-40B4-BE49-F238E27FC236}">
                <a16:creationId xmlns:a16="http://schemas.microsoft.com/office/drawing/2014/main" id="{90B3E0BE-2786-4BC1-6FA1-F3C03BD176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4680" y="3347877"/>
            <a:ext cx="4109785" cy="3246275"/>
          </a:xfrm>
          <a:prstGeom prst="rect">
            <a:avLst/>
          </a:prstGeom>
        </p:spPr>
      </p:pic>
      <p:pic>
        <p:nvPicPr>
          <p:cNvPr id="15" name="Picture 14">
            <a:extLst>
              <a:ext uri="{FF2B5EF4-FFF2-40B4-BE49-F238E27FC236}">
                <a16:creationId xmlns:a16="http://schemas.microsoft.com/office/drawing/2014/main" id="{DC60B8A8-3A6D-06C6-8C71-084509839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8160" y="3440325"/>
            <a:ext cx="3943840" cy="3153827"/>
          </a:xfrm>
          <a:prstGeom prst="rect">
            <a:avLst/>
          </a:prstGeom>
        </p:spPr>
      </p:pic>
    </p:spTree>
    <p:extLst>
      <p:ext uri="{BB962C8B-B14F-4D97-AF65-F5344CB8AC3E}">
        <p14:creationId xmlns:p14="http://schemas.microsoft.com/office/powerpoint/2010/main" val="1366320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D082-3ECE-4555-9F2E-215C754D0EF3}"/>
              </a:ext>
            </a:extLst>
          </p:cNvPr>
          <p:cNvSpPr>
            <a:spLocks noGrp="1"/>
          </p:cNvSpPr>
          <p:nvPr>
            <p:ph type="title"/>
          </p:nvPr>
        </p:nvSpPr>
        <p:spPr>
          <a:xfrm>
            <a:off x="1611923" y="339787"/>
            <a:ext cx="11490722" cy="2381433"/>
          </a:xfrm>
        </p:spPr>
        <p:txBody>
          <a:bodyPr/>
          <a:lstStyle/>
          <a:p>
            <a:r>
              <a:rPr lang="en-IN" dirty="0" err="1"/>
              <a:t>Tensorflow</a:t>
            </a:r>
            <a:r>
              <a:rPr lang="en-IN" dirty="0"/>
              <a:t>:</a:t>
            </a:r>
          </a:p>
        </p:txBody>
      </p:sp>
      <p:sp>
        <p:nvSpPr>
          <p:cNvPr id="3" name="Content Placeholder 2">
            <a:extLst>
              <a:ext uri="{FF2B5EF4-FFF2-40B4-BE49-F238E27FC236}">
                <a16:creationId xmlns:a16="http://schemas.microsoft.com/office/drawing/2014/main" id="{1F64F769-9208-4CD5-A5AC-41599F6C3EDE}"/>
              </a:ext>
            </a:extLst>
          </p:cNvPr>
          <p:cNvSpPr>
            <a:spLocks noGrp="1"/>
          </p:cNvSpPr>
          <p:nvPr>
            <p:ph idx="1"/>
          </p:nvPr>
        </p:nvSpPr>
        <p:spPr>
          <a:xfrm>
            <a:off x="1946031" y="1806819"/>
            <a:ext cx="8093320" cy="4026878"/>
          </a:xfrm>
        </p:spPr>
        <p:txBody>
          <a:bodyPr>
            <a:normAutofit fontScale="85000" lnSpcReduction="20000"/>
          </a:bodyPr>
          <a:lstStyle/>
          <a:p>
            <a:r>
              <a:rPr lang="en-US" dirty="0"/>
              <a:t>TensorFlow is a free and open-source software library for dataflow and differentiable programming across a range of tasks.</a:t>
            </a:r>
          </a:p>
          <a:p>
            <a:r>
              <a:rPr lang="en-US" dirty="0"/>
              <a:t> It is a symbolic math library, and is also used for machine learning applications such as neural networks. </a:t>
            </a:r>
          </a:p>
          <a:p>
            <a:r>
              <a:rPr lang="en-US" dirty="0"/>
              <a:t>It is used for both research and production at Google.</a:t>
            </a:r>
          </a:p>
          <a:p>
            <a:pPr marL="0" indent="0">
              <a:buNone/>
            </a:pPr>
            <a:r>
              <a:rPr lang="en-US" dirty="0"/>
              <a:t>Example:</a:t>
            </a:r>
            <a:r>
              <a:rPr lang="en-US" b="0" i="0" dirty="0">
                <a:solidFill>
                  <a:srgbClr val="222222"/>
                </a:solidFill>
                <a:effectLst/>
                <a:latin typeface="Source Sans Pro" panose="020B0503030403020204" pitchFamily="34" charset="0"/>
              </a:rPr>
              <a:t> Google users can experience a faster and more refined search experience with AI. If the user types a keyword in the search bar, Google provides a recommendation about what could be the next word.</a:t>
            </a:r>
          </a:p>
          <a:p>
            <a:r>
              <a:rPr lang="en-US" b="0" i="0" dirty="0">
                <a:solidFill>
                  <a:srgbClr val="222222"/>
                </a:solidFill>
                <a:effectLst/>
                <a:latin typeface="Source Sans Pro" panose="020B0503030403020204" pitchFamily="34" charset="0"/>
              </a:rPr>
              <a:t>Google wants to use machine learning to take advantage of their massive datasets to give users the best experience. Three different groups use machine learning:</a:t>
            </a:r>
            <a:endParaRPr lang="en-IN" dirty="0"/>
          </a:p>
        </p:txBody>
      </p:sp>
      <p:pic>
        <p:nvPicPr>
          <p:cNvPr id="1026" name="Picture 2" descr="Image result for tensor flow">
            <a:extLst>
              <a:ext uri="{FF2B5EF4-FFF2-40B4-BE49-F238E27FC236}">
                <a16:creationId xmlns:a16="http://schemas.microsoft.com/office/drawing/2014/main" id="{853AFCA7-37FD-4D8B-8E42-EBF2BE458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9514" y="857251"/>
            <a:ext cx="1748486" cy="94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93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853BD5-A4B2-4F3E-AE5F-057693F19525}"/>
              </a:ext>
            </a:extLst>
          </p:cNvPr>
          <p:cNvSpPr>
            <a:spLocks noGrp="1"/>
          </p:cNvSpPr>
          <p:nvPr>
            <p:ph idx="1"/>
          </p:nvPr>
        </p:nvSpPr>
        <p:spPr>
          <a:xfrm>
            <a:off x="1969478" y="1695451"/>
            <a:ext cx="8069873" cy="4179277"/>
          </a:xfrm>
        </p:spPr>
        <p:txBody>
          <a:bodyPr>
            <a:normAutofit fontScale="92500"/>
          </a:bodyPr>
          <a:lstStyle/>
          <a:p>
            <a:pPr marL="0" indent="0">
              <a:buNone/>
            </a:pPr>
            <a:r>
              <a:rPr lang="en-US" b="0" i="0" dirty="0">
                <a:solidFill>
                  <a:srgbClr val="222222"/>
                </a:solidFill>
                <a:effectLst/>
                <a:latin typeface="Source Sans Pro" panose="020B0503030403020204" pitchFamily="34" charset="0"/>
              </a:rPr>
              <a:t>1).Researcher</a:t>
            </a:r>
          </a:p>
          <a:p>
            <a:pPr marL="0" indent="0">
              <a:buNone/>
            </a:pPr>
            <a:r>
              <a:rPr lang="en-US" b="0" i="0" dirty="0">
                <a:solidFill>
                  <a:srgbClr val="222222"/>
                </a:solidFill>
                <a:effectLst/>
                <a:latin typeface="Source Sans Pro" panose="020B0503030403020204" pitchFamily="34" charset="0"/>
              </a:rPr>
              <a:t>2).Data Scientists</a:t>
            </a:r>
          </a:p>
          <a:p>
            <a:pPr marL="0" indent="0">
              <a:buNone/>
            </a:pPr>
            <a:r>
              <a:rPr lang="en-US" b="0" i="0" dirty="0">
                <a:solidFill>
                  <a:srgbClr val="222222"/>
                </a:solidFill>
                <a:effectLst/>
                <a:latin typeface="Source Sans Pro" panose="020B0503030403020204" pitchFamily="34" charset="0"/>
              </a:rPr>
              <a:t>3).Programmers</a:t>
            </a:r>
          </a:p>
          <a:p>
            <a:pPr algn="l"/>
            <a:r>
              <a:rPr lang="en-US" b="0" i="0" dirty="0">
                <a:solidFill>
                  <a:srgbClr val="222222"/>
                </a:solidFill>
                <a:effectLst/>
                <a:latin typeface="Source Sans Pro" panose="020B0503030403020204" pitchFamily="34" charset="0"/>
              </a:rPr>
              <a:t>They can all use the same toolset to collaborate with each other and improve their efficiency.</a:t>
            </a:r>
          </a:p>
          <a:p>
            <a:pPr algn="l"/>
            <a:r>
              <a:rPr lang="en-US" b="0" i="0" dirty="0">
                <a:solidFill>
                  <a:srgbClr val="222222"/>
                </a:solidFill>
                <a:effectLst/>
                <a:latin typeface="Source Sans Pro" panose="020B0503030403020204" pitchFamily="34" charset="0"/>
              </a:rPr>
              <a:t>Google does not just have any data; they have the world’s most massive computer, so Tensor Flow was built to scale. TensorFlow is a library developed by the Google Brain Team to accelerate machine learning and deep neural network research.</a:t>
            </a:r>
          </a:p>
          <a:p>
            <a:endParaRPr lang="en-IN" dirty="0"/>
          </a:p>
        </p:txBody>
      </p:sp>
    </p:spTree>
    <p:extLst>
      <p:ext uri="{BB962C8B-B14F-4D97-AF65-F5344CB8AC3E}">
        <p14:creationId xmlns:p14="http://schemas.microsoft.com/office/powerpoint/2010/main" val="1091034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C98D-3635-402F-BE42-E7D33AC3605A}"/>
              </a:ext>
            </a:extLst>
          </p:cNvPr>
          <p:cNvSpPr>
            <a:spLocks noGrp="1"/>
          </p:cNvSpPr>
          <p:nvPr>
            <p:ph type="title"/>
          </p:nvPr>
        </p:nvSpPr>
        <p:spPr>
          <a:xfrm>
            <a:off x="1881554" y="816221"/>
            <a:ext cx="8157797" cy="1297325"/>
          </a:xfrm>
        </p:spPr>
        <p:txBody>
          <a:bodyPr/>
          <a:lstStyle/>
          <a:p>
            <a:r>
              <a:rPr lang="en-IN" dirty="0"/>
              <a:t>Why use </a:t>
            </a:r>
            <a:r>
              <a:rPr lang="en-IN" dirty="0" err="1"/>
              <a:t>Tensorflow</a:t>
            </a:r>
            <a:r>
              <a:rPr lang="en-IN" dirty="0"/>
              <a:t>?</a:t>
            </a:r>
          </a:p>
        </p:txBody>
      </p:sp>
      <p:sp>
        <p:nvSpPr>
          <p:cNvPr id="3" name="Content Placeholder 2">
            <a:extLst>
              <a:ext uri="{FF2B5EF4-FFF2-40B4-BE49-F238E27FC236}">
                <a16:creationId xmlns:a16="http://schemas.microsoft.com/office/drawing/2014/main" id="{7E70CA17-D211-4BAC-B050-65B8BC85981D}"/>
              </a:ext>
            </a:extLst>
          </p:cNvPr>
          <p:cNvSpPr>
            <a:spLocks noGrp="1"/>
          </p:cNvSpPr>
          <p:nvPr>
            <p:ph idx="1"/>
          </p:nvPr>
        </p:nvSpPr>
        <p:spPr>
          <a:xfrm>
            <a:off x="1940170" y="1783374"/>
            <a:ext cx="8099181" cy="3706599"/>
          </a:xfrm>
        </p:spPr>
        <p:txBody>
          <a:bodyPr>
            <a:normAutofit fontScale="92500" lnSpcReduction="20000"/>
          </a:bodyPr>
          <a:lstStyle/>
          <a:p>
            <a:pPr marL="0" indent="0">
              <a:buNone/>
            </a:pPr>
            <a:r>
              <a:rPr lang="en-US" dirty="0"/>
              <a:t>It is an open source artificial intelligence library, using data flow graphs to build models. It allows developers to create large-scale neural networks with many layers. TensorFlow is mainly used for: </a:t>
            </a:r>
            <a:r>
              <a:rPr lang="en-US" dirty="0" err="1"/>
              <a:t>Classification,Perception</a:t>
            </a:r>
            <a:r>
              <a:rPr lang="en-US" dirty="0"/>
              <a:t>, Understanding, Discovering, Prediction and Creation.</a:t>
            </a:r>
          </a:p>
          <a:p>
            <a:r>
              <a:rPr lang="en-US" dirty="0"/>
              <a:t>Main Use Cases of </a:t>
            </a:r>
            <a:r>
              <a:rPr lang="en-US" dirty="0" err="1"/>
              <a:t>Tensorflow</a:t>
            </a:r>
            <a:r>
              <a:rPr lang="en-US" dirty="0"/>
              <a:t>:</a:t>
            </a:r>
          </a:p>
          <a:p>
            <a:pPr marL="0" indent="0">
              <a:buNone/>
            </a:pPr>
            <a:r>
              <a:rPr lang="en-US" dirty="0"/>
              <a:t>1).Text Based Application</a:t>
            </a:r>
          </a:p>
          <a:p>
            <a:pPr marL="0" indent="0">
              <a:buNone/>
            </a:pPr>
            <a:r>
              <a:rPr lang="en-US" dirty="0"/>
              <a:t>2).Image Recognition</a:t>
            </a:r>
          </a:p>
          <a:p>
            <a:pPr marL="0" indent="0">
              <a:buNone/>
            </a:pPr>
            <a:r>
              <a:rPr lang="en-US" dirty="0"/>
              <a:t>3).Time Series</a:t>
            </a:r>
          </a:p>
          <a:p>
            <a:pPr marL="0" indent="0">
              <a:buNone/>
            </a:pPr>
            <a:r>
              <a:rPr lang="en-US" dirty="0"/>
              <a:t>4).Video Detection</a:t>
            </a:r>
            <a:endParaRPr lang="en-IN" dirty="0"/>
          </a:p>
        </p:txBody>
      </p:sp>
    </p:spTree>
    <p:extLst>
      <p:ext uri="{BB962C8B-B14F-4D97-AF65-F5344CB8AC3E}">
        <p14:creationId xmlns:p14="http://schemas.microsoft.com/office/powerpoint/2010/main" val="2689898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0C4E-757A-41B9-9AD6-D5ADA6BFC333}"/>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E7A9CBEC-3153-48D8-B091-191CC5F44B89}"/>
              </a:ext>
            </a:extLst>
          </p:cNvPr>
          <p:cNvSpPr>
            <a:spLocks noGrp="1"/>
          </p:cNvSpPr>
          <p:nvPr>
            <p:ph idx="1"/>
          </p:nvPr>
        </p:nvSpPr>
        <p:spPr/>
        <p:txBody>
          <a:bodyPr>
            <a:normAutofit/>
          </a:bodyPr>
          <a:lstStyle/>
          <a:p>
            <a:pPr marL="0" indent="0">
              <a:buNone/>
            </a:pPr>
            <a:r>
              <a:rPr lang="en-IN" dirty="0"/>
              <a:t>Install </a:t>
            </a:r>
            <a:r>
              <a:rPr lang="en-IN" dirty="0" err="1"/>
              <a:t>Tensorflow</a:t>
            </a:r>
            <a:r>
              <a:rPr lang="en-IN" dirty="0"/>
              <a:t>(</a:t>
            </a:r>
            <a:r>
              <a:rPr lang="en-IN" dirty="0" err="1"/>
              <a:t>Linux,Mac</a:t>
            </a:r>
            <a:r>
              <a:rPr lang="en-IN" dirty="0"/>
              <a:t> OS and Windows)</a:t>
            </a:r>
          </a:p>
          <a:p>
            <a:pPr marL="0" indent="0">
              <a:buNone/>
            </a:pPr>
            <a:r>
              <a:rPr lang="en-IN" dirty="0"/>
              <a:t>1. Download Anaconda</a:t>
            </a:r>
          </a:p>
          <a:p>
            <a:pPr marL="0" indent="0">
              <a:buNone/>
            </a:pPr>
            <a:r>
              <a:rPr lang="en-IN" dirty="0"/>
              <a:t>2. Create an environment with all must-have libraries.</a:t>
            </a:r>
          </a:p>
          <a:p>
            <a:pPr marL="0" indent="0">
              <a:buNone/>
            </a:pPr>
            <a:r>
              <a:rPr lang="en-IN" dirty="0"/>
              <a:t>3. $ </a:t>
            </a:r>
            <a:r>
              <a:rPr lang="en-IN" dirty="0" err="1"/>
              <a:t>conda</a:t>
            </a:r>
            <a:r>
              <a:rPr lang="en-IN" dirty="0"/>
              <a:t> create </a:t>
            </a:r>
            <a:r>
              <a:rPr lang="en-IN" dirty="0" err="1"/>
              <a:t>tensorflow</a:t>
            </a:r>
            <a:r>
              <a:rPr lang="en-IN" dirty="0"/>
              <a:t> python=3.8</a:t>
            </a:r>
          </a:p>
          <a:p>
            <a:pPr marL="0" indent="0">
              <a:buNone/>
            </a:pPr>
            <a:r>
              <a:rPr lang="en-IN" dirty="0"/>
              <a:t>4. $ activate </a:t>
            </a:r>
            <a:r>
              <a:rPr lang="en-IN" dirty="0" err="1"/>
              <a:t>tensorflow</a:t>
            </a:r>
            <a:r>
              <a:rPr lang="en-IN" dirty="0"/>
              <a:t>.</a:t>
            </a:r>
          </a:p>
          <a:p>
            <a:pPr marL="0" indent="0">
              <a:buNone/>
            </a:pPr>
            <a:r>
              <a:rPr lang="en-IN" dirty="0"/>
              <a:t>5. $ </a:t>
            </a:r>
            <a:r>
              <a:rPr lang="en-IN" dirty="0" err="1"/>
              <a:t>conda</a:t>
            </a:r>
            <a:r>
              <a:rPr lang="en-IN" dirty="0"/>
              <a:t> install </a:t>
            </a:r>
            <a:r>
              <a:rPr lang="en-IN" dirty="0" err="1"/>
              <a:t>pandasmatplotlib</a:t>
            </a:r>
            <a:r>
              <a:rPr lang="en-IN" dirty="0"/>
              <a:t> </a:t>
            </a:r>
            <a:r>
              <a:rPr lang="en-IN" dirty="0" err="1"/>
              <a:t>jupyter</a:t>
            </a:r>
            <a:r>
              <a:rPr lang="en-IN" dirty="0"/>
              <a:t> notebook</a:t>
            </a:r>
          </a:p>
          <a:p>
            <a:pPr marL="0" indent="0">
              <a:buNone/>
            </a:pPr>
            <a:r>
              <a:rPr lang="en-IN" dirty="0"/>
              <a:t>6. $ pip install </a:t>
            </a:r>
            <a:r>
              <a:rPr lang="en-IN" dirty="0" err="1"/>
              <a:t>tensorflow</a:t>
            </a:r>
            <a:endParaRPr lang="en-IN" dirty="0"/>
          </a:p>
        </p:txBody>
      </p:sp>
    </p:spTree>
    <p:extLst>
      <p:ext uri="{BB962C8B-B14F-4D97-AF65-F5344CB8AC3E}">
        <p14:creationId xmlns:p14="http://schemas.microsoft.com/office/powerpoint/2010/main" val="2953166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8BD8-F32C-4B49-8192-8CE2150D7B12}"/>
              </a:ext>
            </a:extLst>
          </p:cNvPr>
          <p:cNvSpPr>
            <a:spLocks noGrp="1"/>
          </p:cNvSpPr>
          <p:nvPr>
            <p:ph type="title"/>
          </p:nvPr>
        </p:nvSpPr>
        <p:spPr/>
        <p:txBody>
          <a:bodyPr/>
          <a:lstStyle/>
          <a:p>
            <a:r>
              <a:rPr lang="en-IN" dirty="0"/>
              <a:t>Features of </a:t>
            </a:r>
            <a:r>
              <a:rPr lang="en-IN" dirty="0" err="1"/>
              <a:t>Tensorflow</a:t>
            </a:r>
            <a:r>
              <a:rPr lang="en-IN" dirty="0"/>
              <a:t>:</a:t>
            </a:r>
          </a:p>
        </p:txBody>
      </p:sp>
      <p:sp>
        <p:nvSpPr>
          <p:cNvPr id="3" name="Content Placeholder 2">
            <a:extLst>
              <a:ext uri="{FF2B5EF4-FFF2-40B4-BE49-F238E27FC236}">
                <a16:creationId xmlns:a16="http://schemas.microsoft.com/office/drawing/2014/main" id="{65204FB3-0CED-4A89-ABEC-66CD8CA5FD23}"/>
              </a:ext>
            </a:extLst>
          </p:cNvPr>
          <p:cNvSpPr>
            <a:spLocks noGrp="1"/>
          </p:cNvSpPr>
          <p:nvPr>
            <p:ph idx="1"/>
          </p:nvPr>
        </p:nvSpPr>
        <p:spPr/>
        <p:txBody>
          <a:bodyPr/>
          <a:lstStyle/>
          <a:p>
            <a:pPr marL="0" indent="0">
              <a:buNone/>
            </a:pPr>
            <a:r>
              <a:rPr lang="en-IN" dirty="0"/>
              <a:t>1).Open-source Library</a:t>
            </a:r>
          </a:p>
          <a:p>
            <a:pPr marL="0" indent="0">
              <a:buNone/>
            </a:pPr>
            <a:r>
              <a:rPr lang="en-IN" dirty="0"/>
              <a:t>2).Easy to run</a:t>
            </a:r>
          </a:p>
          <a:p>
            <a:pPr marL="0" indent="0">
              <a:buNone/>
            </a:pPr>
            <a:r>
              <a:rPr lang="en-IN" dirty="0"/>
              <a:t>3).Abstraction</a:t>
            </a:r>
          </a:p>
          <a:p>
            <a:pPr marL="0" indent="0">
              <a:buNone/>
            </a:pPr>
            <a:r>
              <a:rPr lang="en-IN" dirty="0"/>
              <a:t>4).Flexibility</a:t>
            </a:r>
          </a:p>
          <a:p>
            <a:pPr marL="0" indent="0">
              <a:buNone/>
            </a:pPr>
            <a:r>
              <a:rPr lang="en-IN" dirty="0"/>
              <a:t>5).Effective</a:t>
            </a:r>
          </a:p>
        </p:txBody>
      </p:sp>
    </p:spTree>
    <p:extLst>
      <p:ext uri="{BB962C8B-B14F-4D97-AF65-F5344CB8AC3E}">
        <p14:creationId xmlns:p14="http://schemas.microsoft.com/office/powerpoint/2010/main" val="136127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1664" y="404665"/>
            <a:ext cx="5472608" cy="1584177"/>
          </a:xfrm>
        </p:spPr>
        <p:txBody>
          <a:bodyPr>
            <a:normAutofit/>
          </a:bodyPr>
          <a:lstStyle/>
          <a:p>
            <a:r>
              <a:rPr lang="en-GB" dirty="0"/>
              <a:t>APPROACH --2</a:t>
            </a:r>
          </a:p>
        </p:txBody>
      </p:sp>
      <p:sp>
        <p:nvSpPr>
          <p:cNvPr id="3" name="Subtitle 2"/>
          <p:cNvSpPr>
            <a:spLocks noGrp="1"/>
          </p:cNvSpPr>
          <p:nvPr>
            <p:ph type="subTitle" idx="1"/>
          </p:nvPr>
        </p:nvSpPr>
        <p:spPr>
          <a:xfrm>
            <a:off x="2279576" y="2060848"/>
            <a:ext cx="7560840" cy="4176464"/>
          </a:xfrm>
        </p:spPr>
        <p:txBody>
          <a:bodyPr>
            <a:normAutofit/>
          </a:bodyPr>
          <a:lstStyle/>
          <a:p>
            <a:r>
              <a:rPr lang="en-GB" dirty="0">
                <a:solidFill>
                  <a:schemeClr val="tx1"/>
                </a:solidFill>
              </a:rPr>
              <a:t>&gt;&gt;   Approach 2 is to recognize the sign language using </a:t>
            </a:r>
            <a:r>
              <a:rPr lang="en-GB" dirty="0" err="1">
                <a:solidFill>
                  <a:schemeClr val="tx1"/>
                </a:solidFill>
              </a:rPr>
              <a:t>tensorflow</a:t>
            </a:r>
            <a:r>
              <a:rPr lang="en-GB" dirty="0">
                <a:solidFill>
                  <a:schemeClr val="tx1"/>
                </a:solidFill>
              </a:rPr>
              <a:t> object detection API.</a:t>
            </a:r>
          </a:p>
          <a:p>
            <a:r>
              <a:rPr lang="en-GB" dirty="0">
                <a:solidFill>
                  <a:schemeClr val="tx1"/>
                </a:solidFill>
              </a:rPr>
              <a:t>&gt;&gt;  We get access to our webcam with the help of </a:t>
            </a:r>
            <a:r>
              <a:rPr lang="en-GB" dirty="0" err="1">
                <a:solidFill>
                  <a:schemeClr val="tx1"/>
                </a:solidFill>
              </a:rPr>
              <a:t>OpenCV</a:t>
            </a:r>
            <a:r>
              <a:rPr lang="en-GB" dirty="0">
                <a:solidFill>
                  <a:schemeClr val="tx1"/>
                </a:solidFill>
              </a:rPr>
              <a:t> and python coding and then leads to label them using Labelling Image Package.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chart for Approach 2</a:t>
            </a:r>
          </a:p>
        </p:txBody>
      </p:sp>
      <p:pic>
        <p:nvPicPr>
          <p:cNvPr id="4" name="Content Placeholder 3" descr="IMG_20220429_120634242.jpg"/>
          <p:cNvPicPr>
            <a:picLocks noGrp="1" noChangeAspect="1"/>
          </p:cNvPicPr>
          <p:nvPr>
            <p:ph idx="1"/>
          </p:nvPr>
        </p:nvPicPr>
        <p:blipFill>
          <a:blip r:embed="rId2" cstate="print"/>
          <a:stretch>
            <a:fillRect/>
          </a:stretch>
        </p:blipFill>
        <p:spPr>
          <a:xfrm>
            <a:off x="2279576" y="1600200"/>
            <a:ext cx="7632848" cy="4781128"/>
          </a:xfrm>
          <a:prstGeom prst="rect">
            <a:avLst/>
          </a:prstGeom>
          <a:ln>
            <a:noFill/>
          </a:ln>
          <a:effectLst>
            <a:softEdge rad="112500"/>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r>
              <a:rPr lang="en-GB" b="1" dirty="0"/>
              <a:t>Cloning of Repository </a:t>
            </a:r>
            <a:endParaRPr lang="en-GB" dirty="0"/>
          </a:p>
        </p:txBody>
      </p:sp>
      <p:sp>
        <p:nvSpPr>
          <p:cNvPr id="3" name="Content Placeholder 2"/>
          <p:cNvSpPr>
            <a:spLocks noGrp="1"/>
          </p:cNvSpPr>
          <p:nvPr>
            <p:ph idx="1"/>
          </p:nvPr>
        </p:nvSpPr>
        <p:spPr/>
        <p:txBody>
          <a:bodyPr>
            <a:normAutofit/>
          </a:bodyPr>
          <a:lstStyle/>
          <a:p>
            <a:r>
              <a:rPr lang="en-GB" dirty="0"/>
              <a:t>Cloning of </a:t>
            </a:r>
            <a:r>
              <a:rPr lang="en-GB" dirty="0" err="1"/>
              <a:t>RealTimeOBjectDetection</a:t>
            </a:r>
            <a:r>
              <a:rPr lang="en-GB" dirty="0"/>
              <a:t> repository will provide us leverage to all that transfer learning and pre-processing and training code inside it.</a:t>
            </a:r>
          </a:p>
          <a:p>
            <a:r>
              <a:rPr lang="en-GB" dirty="0"/>
              <a:t>Open your command prompt and type the link (</a:t>
            </a:r>
            <a:r>
              <a:rPr lang="en-GB" dirty="0">
                <a:hlinkClick r:id="rId2"/>
              </a:rPr>
              <a:t>https://github.com/nick </a:t>
            </a:r>
            <a:r>
              <a:rPr lang="en-GB" dirty="0" err="1">
                <a:hlinkClick r:id="rId2"/>
              </a:rPr>
              <a:t>nochnack</a:t>
            </a:r>
            <a:r>
              <a:rPr lang="en-GB" dirty="0">
                <a:hlinkClick r:id="rId2"/>
              </a:rPr>
              <a:t>/</a:t>
            </a:r>
            <a:r>
              <a:rPr lang="en-GB" dirty="0" err="1">
                <a:hlinkClick r:id="rId2"/>
              </a:rPr>
              <a:t>RealTimeObjectDetection</a:t>
            </a:r>
            <a:r>
              <a:rPr lang="en-GB" dirty="0"/>
              <a:t>) with git clone command .</a:t>
            </a: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95DB-BD74-4E6F-AC4A-2BB12D6BF386}"/>
              </a:ext>
            </a:extLst>
          </p:cNvPr>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                     APPROACHES USED</a:t>
            </a:r>
          </a:p>
        </p:txBody>
      </p:sp>
      <p:sp>
        <p:nvSpPr>
          <p:cNvPr id="3" name="Content Placeholder 2">
            <a:extLst>
              <a:ext uri="{FF2B5EF4-FFF2-40B4-BE49-F238E27FC236}">
                <a16:creationId xmlns:a16="http://schemas.microsoft.com/office/drawing/2014/main" id="{2CC603F9-A649-4B2F-9FC8-C9BA66EE5C7B}"/>
              </a:ext>
            </a:extLst>
          </p:cNvPr>
          <p:cNvSpPr>
            <a:spLocks noGrp="1"/>
          </p:cNvSpPr>
          <p:nvPr>
            <p:ph idx="1"/>
          </p:nvPr>
        </p:nvSpPr>
        <p:spPr/>
        <p:txBody>
          <a:bodyPr/>
          <a:lstStyle/>
          <a:p>
            <a:pPr marL="0" marR="0" indent="0">
              <a:lnSpc>
                <a:spcPct val="120000"/>
              </a:lnSpc>
              <a:spcBef>
                <a:spcPts val="0"/>
              </a:spcBef>
              <a:spcAft>
                <a:spcPts val="100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We have tried here two different approaches to achieve the same.</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nSpc>
                <a:spcPct val="120000"/>
              </a:lnSpc>
              <a:spcBef>
                <a:spcPts val="0"/>
              </a:spcBef>
              <a:spcAft>
                <a:spcPts val="1000"/>
              </a:spcAft>
              <a:buNone/>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20000"/>
              </a:lnSpc>
              <a:spcBef>
                <a:spcPts val="0"/>
              </a:spcBef>
              <a:spcAft>
                <a:spcPts val="1000"/>
              </a:spcAft>
              <a:buNone/>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1. U</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sing machine learning by recognising hand landmarks.</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nSpc>
                <a:spcPct val="106000"/>
              </a:lnSpc>
              <a:spcBef>
                <a:spcPts val="0"/>
              </a:spcBef>
              <a:spcAft>
                <a:spcPts val="800"/>
              </a:spcAft>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2400" dirty="0">
                <a:latin typeface="Calibri" panose="020F0502020204030204" pitchFamily="34"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Using </a:t>
            </a:r>
            <a:r>
              <a:rPr lang="en-US" sz="2400" dirty="0" err="1">
                <a:latin typeface="Times New Roman" panose="02020603050405020304" pitchFamily="18" charset="0"/>
                <a:ea typeface="Times New Roman" panose="02020603050405020304" pitchFamily="18" charset="0"/>
                <a:cs typeface="Times New Roman" panose="02020603050405020304" pitchFamily="18" charset="0"/>
              </a:rPr>
              <a:t>Tensorflow</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45040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Importing Dependencies and Image Collection</a:t>
            </a:r>
          </a:p>
        </p:txBody>
      </p:sp>
      <p:pic>
        <p:nvPicPr>
          <p:cNvPr id="4" name="Content Placeholder 3" descr="Screenshot (75).png"/>
          <p:cNvPicPr>
            <a:picLocks noGrp="1" noChangeAspect="1"/>
          </p:cNvPicPr>
          <p:nvPr>
            <p:ph idx="1"/>
          </p:nvPr>
        </p:nvPicPr>
        <p:blipFill>
          <a:blip r:embed="rId2" cstate="print"/>
          <a:stretch>
            <a:fillRect/>
          </a:stretch>
        </p:blipFill>
        <p:spPr>
          <a:xfrm>
            <a:off x="2567608" y="1556792"/>
            <a:ext cx="6147414" cy="1080120"/>
          </a:xfrm>
          <a:prstGeom prst="rect">
            <a:avLst/>
          </a:prstGeom>
          <a:ln>
            <a:noFill/>
          </a:ln>
          <a:effectLst>
            <a:softEdge rad="112500"/>
          </a:effectLst>
        </p:spPr>
      </p:pic>
      <p:pic>
        <p:nvPicPr>
          <p:cNvPr id="5" name="Picture 4" descr="Screenshot (76).png"/>
          <p:cNvPicPr>
            <a:picLocks noChangeAspect="1"/>
          </p:cNvPicPr>
          <p:nvPr/>
        </p:nvPicPr>
        <p:blipFill>
          <a:blip r:embed="rId3" cstate="print"/>
          <a:stretch>
            <a:fillRect/>
          </a:stretch>
        </p:blipFill>
        <p:spPr>
          <a:xfrm>
            <a:off x="2063552" y="2708920"/>
            <a:ext cx="8136904" cy="3672408"/>
          </a:xfrm>
          <a:prstGeom prst="rect">
            <a:avLst/>
          </a:prstGeom>
          <a:ln>
            <a:noFill/>
          </a:ln>
          <a:effectLst>
            <a:softEdge rad="1125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66130"/>
          </a:xfrm>
        </p:spPr>
        <p:txBody>
          <a:bodyPr>
            <a:normAutofit/>
          </a:bodyPr>
          <a:lstStyle/>
          <a:p>
            <a:r>
              <a:rPr lang="en-GB" dirty="0"/>
              <a:t>Labelling Images </a:t>
            </a:r>
          </a:p>
        </p:txBody>
      </p:sp>
      <p:sp>
        <p:nvSpPr>
          <p:cNvPr id="3" name="Content Placeholder 2"/>
          <p:cNvSpPr>
            <a:spLocks noGrp="1"/>
          </p:cNvSpPr>
          <p:nvPr>
            <p:ph idx="1"/>
          </p:nvPr>
        </p:nvSpPr>
        <p:spPr>
          <a:xfrm>
            <a:off x="1981200" y="1340769"/>
            <a:ext cx="8229600" cy="4785395"/>
          </a:xfrm>
        </p:spPr>
        <p:txBody>
          <a:bodyPr/>
          <a:lstStyle/>
          <a:p>
            <a:r>
              <a:rPr lang="en-GB" dirty="0"/>
              <a:t>open command prompt and command </a:t>
            </a:r>
            <a:r>
              <a:rPr lang="en-GB" b="1" i="1" dirty="0"/>
              <a:t>python labelimg.py </a:t>
            </a:r>
          </a:p>
          <a:p>
            <a:r>
              <a:rPr lang="en-GB" dirty="0"/>
              <a:t>It leads to an opening to interface for labelling images.</a:t>
            </a:r>
          </a:p>
          <a:p>
            <a:endParaRPr lang="en-GB" dirty="0"/>
          </a:p>
        </p:txBody>
      </p:sp>
      <p:pic>
        <p:nvPicPr>
          <p:cNvPr id="4" name="Picture 3" descr="Screenshot (10).png"/>
          <p:cNvPicPr>
            <a:picLocks noChangeAspect="1"/>
          </p:cNvPicPr>
          <p:nvPr/>
        </p:nvPicPr>
        <p:blipFill>
          <a:blip r:embed="rId2" cstate="print"/>
          <a:stretch>
            <a:fillRect/>
          </a:stretch>
        </p:blipFill>
        <p:spPr>
          <a:xfrm>
            <a:off x="2495600" y="3429000"/>
            <a:ext cx="7416824" cy="309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Updating Label Map</a:t>
            </a:r>
          </a:p>
        </p:txBody>
      </p:sp>
      <p:sp>
        <p:nvSpPr>
          <p:cNvPr id="3" name="Content Placeholder 2"/>
          <p:cNvSpPr>
            <a:spLocks noGrp="1"/>
          </p:cNvSpPr>
          <p:nvPr>
            <p:ph idx="1"/>
          </p:nvPr>
        </p:nvSpPr>
        <p:spPr/>
        <p:txBody>
          <a:bodyPr>
            <a:normAutofit/>
          </a:bodyPr>
          <a:lstStyle/>
          <a:p>
            <a:pPr>
              <a:buNone/>
            </a:pPr>
            <a:r>
              <a:rPr lang="en-GB" dirty="0"/>
              <a:t>By using the </a:t>
            </a:r>
            <a:r>
              <a:rPr lang="en-GB" dirty="0" err="1"/>
              <a:t>reposited</a:t>
            </a:r>
            <a:r>
              <a:rPr lang="en-GB" dirty="0"/>
              <a:t> code we can update our label map and generate </a:t>
            </a:r>
            <a:r>
              <a:rPr lang="en-GB" dirty="0" err="1"/>
              <a:t>tf_record</a:t>
            </a:r>
            <a:r>
              <a:rPr lang="en-GB" dirty="0"/>
              <a:t> for transfer learning using the following basic code:-</a:t>
            </a:r>
          </a:p>
          <a:p>
            <a:r>
              <a:rPr lang="en-GB" b="1" i="1" dirty="0"/>
              <a:t>To generate </a:t>
            </a:r>
            <a:r>
              <a:rPr lang="en-GB" b="1" i="1" dirty="0" err="1"/>
              <a:t>tf</a:t>
            </a:r>
            <a:r>
              <a:rPr lang="en-GB" b="1" i="1" dirty="0"/>
              <a:t> records we need to write code as</a:t>
            </a:r>
            <a:endParaRPr lang="en-GB" dirty="0"/>
          </a:p>
          <a:p>
            <a:r>
              <a:rPr lang="en-GB" dirty="0"/>
              <a:t>!python {SCRIPTS_PATH + '/generate_tfrecord.py'} -x {IMAGE_PATH + '/train'} -l {ANNOTATION_PATH + '/</a:t>
            </a:r>
            <a:r>
              <a:rPr lang="en-GB" dirty="0" err="1"/>
              <a:t>label_map.pbtxt</a:t>
            </a:r>
            <a:r>
              <a:rPr lang="en-GB" dirty="0"/>
              <a:t>'} -o {ANNOTATION_PATH + '/</a:t>
            </a:r>
            <a:r>
              <a:rPr lang="en-GB" dirty="0" err="1"/>
              <a:t>train.record</a:t>
            </a:r>
            <a:r>
              <a:rPr lang="en-GB" dirty="0"/>
              <a:t>'}</a:t>
            </a:r>
          </a:p>
          <a:p>
            <a:r>
              <a:rPr lang="en-GB" dirty="0"/>
              <a:t>!python {SCRIPTS_PATH + '/generate_tfrecord.py'} -x{IMAGE_PATH + '/test'} -l {ANNOTATION_PATH + '/</a:t>
            </a:r>
            <a:r>
              <a:rPr lang="en-GB" dirty="0" err="1"/>
              <a:t>label_map.pbtxt</a:t>
            </a:r>
            <a:r>
              <a:rPr lang="en-GB" dirty="0"/>
              <a:t>'} -o {ANNOTATION_PATH + '/</a:t>
            </a:r>
            <a:r>
              <a:rPr lang="en-GB" dirty="0" err="1"/>
              <a:t>test.record</a:t>
            </a:r>
            <a:r>
              <a:rPr lang="en-GB" dirty="0"/>
              <a:t>'}</a:t>
            </a:r>
          </a:p>
          <a:p>
            <a:pPr>
              <a:buNone/>
            </a:pP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Training</a:t>
            </a:r>
          </a:p>
        </p:txBody>
      </p:sp>
      <p:sp>
        <p:nvSpPr>
          <p:cNvPr id="3" name="Content Placeholder 2"/>
          <p:cNvSpPr>
            <a:spLocks noGrp="1"/>
          </p:cNvSpPr>
          <p:nvPr>
            <p:ph idx="1"/>
          </p:nvPr>
        </p:nvSpPr>
        <p:spPr/>
        <p:txBody>
          <a:bodyPr>
            <a:normAutofit/>
          </a:bodyPr>
          <a:lstStyle/>
          <a:p>
            <a:r>
              <a:rPr lang="en-GB" dirty="0"/>
              <a:t>For training part we need to run the code(</a:t>
            </a:r>
            <a:r>
              <a:rPr lang="en-GB" dirty="0" err="1"/>
              <a:t>pythonTensorflow</a:t>
            </a:r>
            <a:r>
              <a:rPr lang="en-GB" dirty="0"/>
              <a:t>/models/research/</a:t>
            </a:r>
            <a:r>
              <a:rPr lang="en-GB" dirty="0" err="1"/>
              <a:t>object_detection</a:t>
            </a:r>
            <a:r>
              <a:rPr lang="en-GB" dirty="0"/>
              <a:t>/model_main_tf2.py --</a:t>
            </a:r>
            <a:r>
              <a:rPr lang="en-GB" dirty="0" err="1"/>
              <a:t>model_dir</a:t>
            </a:r>
            <a:r>
              <a:rPr lang="en-GB" dirty="0"/>
              <a:t>=</a:t>
            </a:r>
            <a:r>
              <a:rPr lang="en-GB" dirty="0" err="1"/>
              <a:t>Tensorflow</a:t>
            </a:r>
            <a:r>
              <a:rPr lang="en-GB" dirty="0"/>
              <a:t>/workspace/models/</a:t>
            </a:r>
            <a:r>
              <a:rPr lang="en-GB" dirty="0" err="1"/>
              <a:t>my_ssd_mobnet</a:t>
            </a:r>
            <a:r>
              <a:rPr lang="en-GB" dirty="0"/>
              <a:t> --</a:t>
            </a:r>
            <a:r>
              <a:rPr lang="en-GB" dirty="0" err="1"/>
              <a:t>pipeline_config_path</a:t>
            </a:r>
            <a:r>
              <a:rPr lang="en-GB" dirty="0"/>
              <a:t>=</a:t>
            </a:r>
            <a:r>
              <a:rPr lang="en-GB" dirty="0" err="1"/>
              <a:t>Tensorflow</a:t>
            </a:r>
            <a:r>
              <a:rPr lang="en-GB" dirty="0"/>
              <a:t>/workspace/models/</a:t>
            </a:r>
            <a:r>
              <a:rPr lang="en-GB" dirty="0" err="1"/>
              <a:t>my_ssd_mobnet</a:t>
            </a:r>
            <a:r>
              <a:rPr lang="en-GB" dirty="0"/>
              <a:t>/</a:t>
            </a:r>
            <a:r>
              <a:rPr lang="en-GB" dirty="0" err="1"/>
              <a:t>pipeline.config</a:t>
            </a:r>
            <a:r>
              <a:rPr lang="en-GB" dirty="0"/>
              <a:t> --</a:t>
            </a:r>
            <a:r>
              <a:rPr lang="en-GB" dirty="0" err="1"/>
              <a:t>num_train_steps</a:t>
            </a:r>
            <a:r>
              <a:rPr lang="en-GB" dirty="0"/>
              <a:t>=10000) in command prompt.</a:t>
            </a:r>
          </a:p>
          <a:p>
            <a:r>
              <a:rPr lang="en-GB" dirty="0"/>
              <a:t>But we are facing looping of errors. </a:t>
            </a:r>
          </a:p>
          <a:p>
            <a:r>
              <a:rPr lang="en-GB" dirty="0"/>
              <a:t>We got two different attribute errors :’</a:t>
            </a:r>
            <a:r>
              <a:rPr lang="en-GB" dirty="0" err="1"/>
              <a:t>contrib</a:t>
            </a:r>
            <a:r>
              <a:rPr lang="en-GB" dirty="0"/>
              <a:t>’ and ‘slim’. </a:t>
            </a:r>
          </a:p>
          <a:p>
            <a:r>
              <a:rPr lang="en-GB" dirty="0"/>
              <a:t>Resolution of one error  leads to the other error.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DC0D-AD5A-47DC-BB4B-BFCB539A78F9}"/>
              </a:ext>
            </a:extLst>
          </p:cNvPr>
          <p:cNvSpPr>
            <a:spLocks noGrp="1"/>
          </p:cNvSpPr>
          <p:nvPr>
            <p:ph type="ctrTitle"/>
          </p:nvPr>
        </p:nvSpPr>
        <p:spPr>
          <a:xfrm>
            <a:off x="2069978" y="1196821"/>
            <a:ext cx="7455023" cy="762370"/>
          </a:xfrm>
        </p:spPr>
        <p:txBody>
          <a:bodyPr>
            <a:normAutofit/>
          </a:bodyPr>
          <a:lstStyle/>
          <a:p>
            <a:pPr algn="l"/>
            <a:r>
              <a:rPr lang="en-US" sz="4050" b="1" dirty="0">
                <a:solidFill>
                  <a:srgbClr val="FF0000"/>
                </a:solidFill>
              </a:rPr>
              <a:t>ERRORS FACED</a:t>
            </a:r>
            <a:endParaRPr lang="en-IN" sz="4050" b="1" dirty="0">
              <a:solidFill>
                <a:srgbClr val="FF0000"/>
              </a:solidFill>
            </a:endParaRPr>
          </a:p>
        </p:txBody>
      </p:sp>
      <p:sp>
        <p:nvSpPr>
          <p:cNvPr id="3" name="Subtitle 2">
            <a:extLst>
              <a:ext uri="{FF2B5EF4-FFF2-40B4-BE49-F238E27FC236}">
                <a16:creationId xmlns:a16="http://schemas.microsoft.com/office/drawing/2014/main" id="{CFFE21E5-9255-46F4-92E2-26976AFD0A19}"/>
              </a:ext>
            </a:extLst>
          </p:cNvPr>
          <p:cNvSpPr>
            <a:spLocks noGrp="1"/>
          </p:cNvSpPr>
          <p:nvPr>
            <p:ph type="subTitle" idx="1"/>
          </p:nvPr>
        </p:nvSpPr>
        <p:spPr>
          <a:xfrm>
            <a:off x="1757039" y="2701586"/>
            <a:ext cx="4121460" cy="2856390"/>
          </a:xfrm>
        </p:spPr>
        <p:txBody>
          <a:bodyPr>
            <a:normAutofit fontScale="92500" lnSpcReduction="10000"/>
          </a:bodyPr>
          <a:lstStyle/>
          <a:p>
            <a:r>
              <a:rPr lang="en-US" u="sng" dirty="0"/>
              <a:t>INDENTATION ERROR</a:t>
            </a:r>
            <a:r>
              <a:rPr lang="en-US" dirty="0"/>
              <a:t>(in approach 1)</a:t>
            </a:r>
          </a:p>
          <a:p>
            <a:endParaRPr lang="en-US" dirty="0"/>
          </a:p>
          <a:p>
            <a:r>
              <a:rPr lang="en-US" sz="1500" dirty="0"/>
              <a:t>This error occurs when you missed out adding tabs or spaces between lines of code.</a:t>
            </a:r>
            <a:endParaRPr lang="en-US" sz="1200" dirty="0">
              <a:solidFill>
                <a:srgbClr val="4A4A4A"/>
              </a:solidFill>
              <a:latin typeface="Open Sans" panose="020B0604020202020204" pitchFamily="34" charset="0"/>
            </a:endParaRPr>
          </a:p>
          <a:p>
            <a:endParaRPr lang="en-US" sz="1500" dirty="0"/>
          </a:p>
          <a:p>
            <a:endParaRPr lang="en-US" sz="1500" dirty="0"/>
          </a:p>
          <a:p>
            <a:r>
              <a:rPr lang="en-IN" dirty="0"/>
              <a:t>So, we have resolved this error easily.</a:t>
            </a:r>
            <a:endParaRPr lang="en-US" dirty="0"/>
          </a:p>
        </p:txBody>
      </p:sp>
      <p:pic>
        <p:nvPicPr>
          <p:cNvPr id="7" name="Picture 6">
            <a:extLst>
              <a:ext uri="{FF2B5EF4-FFF2-40B4-BE49-F238E27FC236}">
                <a16:creationId xmlns:a16="http://schemas.microsoft.com/office/drawing/2014/main" id="{3EBE6509-D81B-414B-B698-D35CBF31F1B4}"/>
              </a:ext>
            </a:extLst>
          </p:cNvPr>
          <p:cNvPicPr>
            <a:picLocks noChangeAspect="1"/>
          </p:cNvPicPr>
          <p:nvPr/>
        </p:nvPicPr>
        <p:blipFill rotWithShape="1">
          <a:blip r:embed="rId2">
            <a:extLst>
              <a:ext uri="{28A0092B-C50C-407E-A947-70E740481C1C}">
                <a14:useLocalDpi xmlns:a14="http://schemas.microsoft.com/office/drawing/2010/main" val="0"/>
              </a:ext>
            </a:extLst>
          </a:blip>
          <a:srcRect r="14015" b="45885"/>
          <a:stretch/>
        </p:blipFill>
        <p:spPr>
          <a:xfrm>
            <a:off x="6029416" y="2841410"/>
            <a:ext cx="3935029" cy="2057400"/>
          </a:xfrm>
          <a:prstGeom prst="rect">
            <a:avLst/>
          </a:prstGeom>
        </p:spPr>
      </p:pic>
    </p:spTree>
    <p:extLst>
      <p:ext uri="{BB962C8B-B14F-4D97-AF65-F5344CB8AC3E}">
        <p14:creationId xmlns:p14="http://schemas.microsoft.com/office/powerpoint/2010/main" val="4289066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0F14-B5F8-4EFA-9C74-A6F34E69ABE0}"/>
              </a:ext>
            </a:extLst>
          </p:cNvPr>
          <p:cNvSpPr>
            <a:spLocks noGrp="1"/>
          </p:cNvSpPr>
          <p:nvPr>
            <p:ph type="title"/>
          </p:nvPr>
        </p:nvSpPr>
        <p:spPr/>
        <p:txBody>
          <a:bodyPr/>
          <a:lstStyle/>
          <a:p>
            <a:r>
              <a:rPr lang="en-US" dirty="0">
                <a:solidFill>
                  <a:srgbClr val="FF0000"/>
                </a:solidFill>
              </a:rPr>
              <a:t>CAUSES OF INDENTATION ERROR</a:t>
            </a:r>
            <a:endParaRPr lang="en-IN" dirty="0">
              <a:solidFill>
                <a:srgbClr val="FF0000"/>
              </a:solidFill>
            </a:endParaRPr>
          </a:p>
        </p:txBody>
      </p:sp>
      <p:sp>
        <p:nvSpPr>
          <p:cNvPr id="3" name="Content Placeholder 2">
            <a:extLst>
              <a:ext uri="{FF2B5EF4-FFF2-40B4-BE49-F238E27FC236}">
                <a16:creationId xmlns:a16="http://schemas.microsoft.com/office/drawing/2014/main" id="{045CFD3B-8289-4E6A-96C0-111E45220DBA}"/>
              </a:ext>
            </a:extLst>
          </p:cNvPr>
          <p:cNvSpPr>
            <a:spLocks noGrp="1"/>
          </p:cNvSpPr>
          <p:nvPr>
            <p:ph idx="1"/>
          </p:nvPr>
        </p:nvSpPr>
        <p:spPr>
          <a:xfrm>
            <a:off x="2152650" y="2226469"/>
            <a:ext cx="7367912" cy="3263504"/>
          </a:xfrm>
        </p:spPr>
        <p:txBody>
          <a:bodyPr/>
          <a:lstStyle/>
          <a:p>
            <a:r>
              <a:rPr lang="en-US" sz="1500" dirty="0">
                <a:solidFill>
                  <a:srgbClr val="4A4A4A"/>
                </a:solidFill>
                <a:latin typeface="Open Sans" panose="020B0606030504020204" pitchFamily="34" charset="0"/>
              </a:rPr>
              <a:t>While programming you have placed an indentation in the wrong place. Since python follows strict guidelines when it comes to arranging the code, if you placed any indentation in the wrong place, the indentation error is mostly inevitable.</a:t>
            </a:r>
          </a:p>
          <a:p>
            <a:endParaRPr lang="en-US" sz="1500" dirty="0">
              <a:solidFill>
                <a:srgbClr val="4A4A4A"/>
              </a:solidFill>
              <a:latin typeface="Open Sans" panose="020B0606030504020204" pitchFamily="34" charset="0"/>
            </a:endParaRPr>
          </a:p>
          <a:p>
            <a:r>
              <a:rPr lang="en-US" sz="1500" dirty="0">
                <a:solidFill>
                  <a:srgbClr val="4A4A4A"/>
                </a:solidFill>
                <a:latin typeface="Open Sans" panose="020B0606030504020204" pitchFamily="34" charset="0"/>
              </a:rPr>
              <a:t>Sometimes in the midst of finishing a long program, we tend to miss out on indenting the compound statements such as for, while and if and this in most cases will lead to an indentation error.</a:t>
            </a:r>
          </a:p>
          <a:p>
            <a:endParaRPr lang="en-US" sz="1500" dirty="0">
              <a:solidFill>
                <a:srgbClr val="4A4A4A"/>
              </a:solidFill>
              <a:latin typeface="Open Sans" panose="020B0606030504020204" pitchFamily="34" charset="0"/>
            </a:endParaRPr>
          </a:p>
          <a:p>
            <a:r>
              <a:rPr lang="en-US" sz="1500" dirty="0">
                <a:solidFill>
                  <a:srgbClr val="4A4A4A"/>
                </a:solidFill>
                <a:latin typeface="Open Sans" panose="020B0606030504020204" pitchFamily="34" charset="0"/>
              </a:rPr>
              <a:t> If you forget to use user defined classes, then an indentation error will most likely pop up.</a:t>
            </a:r>
          </a:p>
          <a:p>
            <a:endParaRPr lang="en-US" sz="1500" dirty="0">
              <a:solidFill>
                <a:srgbClr val="4A4A4A"/>
              </a:solidFill>
              <a:latin typeface="Open Sans" panose="020B0606030504020204" pitchFamily="34" charset="0"/>
            </a:endParaRPr>
          </a:p>
          <a:p>
            <a:endParaRPr lang="en-US" sz="1500" dirty="0">
              <a:solidFill>
                <a:srgbClr val="4A4A4A"/>
              </a:solidFill>
              <a:latin typeface="Open Sans" panose="020B0606030504020204" pitchFamily="34" charset="0"/>
            </a:endParaRPr>
          </a:p>
          <a:p>
            <a:endParaRPr lang="en-US" sz="1500" dirty="0">
              <a:solidFill>
                <a:srgbClr val="4A4A4A"/>
              </a:solidFill>
              <a:latin typeface="Open Sans" panose="020B0606030504020204" pitchFamily="34" charset="0"/>
            </a:endParaRPr>
          </a:p>
          <a:p>
            <a:endParaRPr lang="en-IN" dirty="0"/>
          </a:p>
        </p:txBody>
      </p:sp>
    </p:spTree>
    <p:extLst>
      <p:ext uri="{BB962C8B-B14F-4D97-AF65-F5344CB8AC3E}">
        <p14:creationId xmlns:p14="http://schemas.microsoft.com/office/powerpoint/2010/main" val="4142387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C63E03-6F65-452E-90BF-3BA89B2E3758}"/>
              </a:ext>
            </a:extLst>
          </p:cNvPr>
          <p:cNvSpPr>
            <a:spLocks noGrp="1"/>
          </p:cNvSpPr>
          <p:nvPr>
            <p:ph type="title"/>
          </p:nvPr>
        </p:nvSpPr>
        <p:spPr>
          <a:xfrm>
            <a:off x="2152650" y="1111120"/>
            <a:ext cx="7886700" cy="994172"/>
          </a:xfrm>
        </p:spPr>
        <p:txBody>
          <a:bodyPr>
            <a:normAutofit fontScale="90000"/>
          </a:bodyPr>
          <a:lstStyle/>
          <a:p>
            <a:r>
              <a:rPr lang="en-US" dirty="0"/>
              <a:t>MAJOR ERRORS :In training part ( approach 2)</a:t>
            </a:r>
            <a:endParaRPr lang="en-IN" dirty="0"/>
          </a:p>
        </p:txBody>
      </p:sp>
      <p:pic>
        <p:nvPicPr>
          <p:cNvPr id="4" name="Content Placeholder 3">
            <a:extLst>
              <a:ext uri="{FF2B5EF4-FFF2-40B4-BE49-F238E27FC236}">
                <a16:creationId xmlns:a16="http://schemas.microsoft.com/office/drawing/2014/main" id="{D5FE25AA-952D-45D9-8A06-049C7B352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2142" y="2125268"/>
            <a:ext cx="4762871" cy="3195053"/>
          </a:xfrm>
          <a:prstGeom prst="rect">
            <a:avLst/>
          </a:prstGeom>
        </p:spPr>
      </p:pic>
      <p:sp>
        <p:nvSpPr>
          <p:cNvPr id="7" name="TextBox 6">
            <a:extLst>
              <a:ext uri="{FF2B5EF4-FFF2-40B4-BE49-F238E27FC236}">
                <a16:creationId xmlns:a16="http://schemas.microsoft.com/office/drawing/2014/main" id="{53DEA5FA-531D-4ABD-ACAE-7F89E55F5030}"/>
              </a:ext>
            </a:extLst>
          </p:cNvPr>
          <p:cNvSpPr txBox="1"/>
          <p:nvPr/>
        </p:nvSpPr>
        <p:spPr>
          <a:xfrm>
            <a:off x="1796988" y="3188292"/>
            <a:ext cx="3781888" cy="1546577"/>
          </a:xfrm>
          <a:prstGeom prst="rect">
            <a:avLst/>
          </a:prstGeom>
          <a:noFill/>
        </p:spPr>
        <p:txBody>
          <a:bodyPr wrap="square">
            <a:spAutoFit/>
          </a:bodyPr>
          <a:lstStyle/>
          <a:p>
            <a:r>
              <a:rPr lang="en-US" sz="1350" u="sng" dirty="0"/>
              <a:t>ATTRIBUTE ERROR</a:t>
            </a:r>
          </a:p>
          <a:p>
            <a:endParaRPr lang="en-US" sz="1350" u="sng" dirty="0"/>
          </a:p>
          <a:p>
            <a:r>
              <a:rPr lang="en-US" sz="1350" dirty="0">
                <a:solidFill>
                  <a:srgbClr val="273239"/>
                </a:solidFill>
                <a:latin typeface="urw-din"/>
              </a:rPr>
              <a:t>Attribute Error can be defined as an error that is raised when an attribute reference or assignment fails. </a:t>
            </a:r>
            <a:endParaRPr lang="en-US" sz="1350" dirty="0"/>
          </a:p>
          <a:p>
            <a:endParaRPr lang="en-US" sz="1350" dirty="0"/>
          </a:p>
          <a:p>
            <a:r>
              <a:rPr lang="en-US" sz="1350" dirty="0"/>
              <a:t>This error of attribute 'slim' was non- resolvable .</a:t>
            </a:r>
            <a:endParaRPr lang="en-IN" sz="1350" dirty="0"/>
          </a:p>
        </p:txBody>
      </p:sp>
    </p:spTree>
    <p:extLst>
      <p:ext uri="{BB962C8B-B14F-4D97-AF65-F5344CB8AC3E}">
        <p14:creationId xmlns:p14="http://schemas.microsoft.com/office/powerpoint/2010/main" val="2876213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C1CC4D-B75B-4238-B2FF-57FC92AACE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7151" y="1900649"/>
            <a:ext cx="7515142" cy="3056701"/>
          </a:xfrm>
        </p:spPr>
      </p:pic>
      <p:sp>
        <p:nvSpPr>
          <p:cNvPr id="7" name="TextBox 6">
            <a:extLst>
              <a:ext uri="{FF2B5EF4-FFF2-40B4-BE49-F238E27FC236}">
                <a16:creationId xmlns:a16="http://schemas.microsoft.com/office/drawing/2014/main" id="{1C052FCC-A220-4F64-A0E1-7E55033287D9}"/>
              </a:ext>
            </a:extLst>
          </p:cNvPr>
          <p:cNvSpPr txBox="1"/>
          <p:nvPr/>
        </p:nvSpPr>
        <p:spPr>
          <a:xfrm>
            <a:off x="1637191" y="3292165"/>
            <a:ext cx="2669960" cy="923330"/>
          </a:xfrm>
          <a:prstGeom prst="rect">
            <a:avLst/>
          </a:prstGeom>
          <a:noFill/>
        </p:spPr>
        <p:txBody>
          <a:bodyPr wrap="square">
            <a:spAutoFit/>
          </a:bodyPr>
          <a:lstStyle/>
          <a:p>
            <a:r>
              <a:rPr lang="en-US" sz="1350" dirty="0"/>
              <a:t>If the previous error resolves somehow then it leads to other Attribute error '</a:t>
            </a:r>
            <a:r>
              <a:rPr lang="en-US" sz="1350" dirty="0" err="1"/>
              <a:t>contrib</a:t>
            </a:r>
            <a:r>
              <a:rPr lang="en-US" sz="1350" dirty="0"/>
              <a:t>’.</a:t>
            </a:r>
          </a:p>
          <a:p>
            <a:endParaRPr lang="en-IN" sz="1350" dirty="0"/>
          </a:p>
        </p:txBody>
      </p:sp>
    </p:spTree>
    <p:extLst>
      <p:ext uri="{BB962C8B-B14F-4D97-AF65-F5344CB8AC3E}">
        <p14:creationId xmlns:p14="http://schemas.microsoft.com/office/powerpoint/2010/main" val="526064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6E9-FB34-4ACA-8B2D-DD161EB1B69A}"/>
              </a:ext>
            </a:extLst>
          </p:cNvPr>
          <p:cNvSpPr>
            <a:spLocks noGrp="1"/>
          </p:cNvSpPr>
          <p:nvPr>
            <p:ph type="title"/>
          </p:nvPr>
        </p:nvSpPr>
        <p:spPr/>
        <p:txBody>
          <a:bodyPr/>
          <a:lstStyle/>
          <a:p>
            <a:r>
              <a:rPr lang="en-US" b="1" dirty="0">
                <a:solidFill>
                  <a:srgbClr val="FF0000"/>
                </a:solidFill>
              </a:rPr>
              <a:t>CONCLUSION</a:t>
            </a:r>
            <a:endParaRPr lang="en-IN" b="1" dirty="0"/>
          </a:p>
        </p:txBody>
      </p:sp>
      <p:sp>
        <p:nvSpPr>
          <p:cNvPr id="3" name="Content Placeholder 2">
            <a:extLst>
              <a:ext uri="{FF2B5EF4-FFF2-40B4-BE49-F238E27FC236}">
                <a16:creationId xmlns:a16="http://schemas.microsoft.com/office/drawing/2014/main" id="{D66957CF-104A-4BF3-B759-4FD4DDF5EF6B}"/>
              </a:ext>
            </a:extLst>
          </p:cNvPr>
          <p:cNvSpPr>
            <a:spLocks noGrp="1"/>
          </p:cNvSpPr>
          <p:nvPr>
            <p:ph idx="1"/>
          </p:nvPr>
        </p:nvSpPr>
        <p:spPr>
          <a:xfrm>
            <a:off x="2152650" y="2125267"/>
            <a:ext cx="7886700" cy="3439369"/>
          </a:xfrm>
        </p:spPr>
        <p:txBody>
          <a:bodyPr>
            <a:normAutofit fontScale="85000" lnSpcReduction="20000"/>
          </a:bodyPr>
          <a:lstStyle/>
          <a:p>
            <a:r>
              <a:rPr lang="en-US" dirty="0"/>
              <a:t>We have been </a:t>
            </a:r>
            <a:r>
              <a:rPr lang="en-US" dirty="0" err="1"/>
              <a:t>succesfully</a:t>
            </a:r>
            <a:r>
              <a:rPr lang="en-US" dirty="0"/>
              <a:t> able to </a:t>
            </a:r>
            <a:r>
              <a:rPr lang="en-US" dirty="0" err="1"/>
              <a:t>recognise</a:t>
            </a:r>
            <a:r>
              <a:rPr lang="en-US" dirty="0"/>
              <a:t> 16 signs by machine learning using OPENCV (to access webcam) ,</a:t>
            </a:r>
            <a:r>
              <a:rPr lang="en-US" dirty="0" err="1"/>
              <a:t>mediapipe</a:t>
            </a:r>
            <a:r>
              <a:rPr lang="en-US" dirty="0"/>
              <a:t> (to </a:t>
            </a:r>
            <a:r>
              <a:rPr lang="en-US" dirty="0" err="1"/>
              <a:t>recognise</a:t>
            </a:r>
            <a:r>
              <a:rPr lang="en-US" dirty="0"/>
              <a:t> hand landmarks) and </a:t>
            </a:r>
            <a:r>
              <a:rPr lang="en-US" dirty="0" err="1"/>
              <a:t>playsound</a:t>
            </a:r>
            <a:r>
              <a:rPr lang="en-US" dirty="0"/>
              <a:t> (to convert text to audio). </a:t>
            </a:r>
          </a:p>
          <a:p>
            <a:r>
              <a:rPr lang="en-US" dirty="0"/>
              <a:t>The project initially aimed at converting sign language to text but here we were able to go a step ahead by converting it to sound also.</a:t>
            </a:r>
          </a:p>
          <a:p>
            <a:r>
              <a:rPr lang="en-US" dirty="0"/>
              <a:t> For the approach 2 we have </a:t>
            </a:r>
            <a:r>
              <a:rPr lang="en-US" dirty="0" err="1"/>
              <a:t>succesfully</a:t>
            </a:r>
            <a:r>
              <a:rPr lang="en-US" dirty="0"/>
              <a:t> cloned repositories, collected images using our webcam, labelled them, generated </a:t>
            </a:r>
            <a:r>
              <a:rPr lang="en-US" dirty="0" err="1"/>
              <a:t>Tf</a:t>
            </a:r>
            <a:r>
              <a:rPr lang="en-US" dirty="0"/>
              <a:t> records and went on to the training part where we encountered multiple errors ; some of them we solved , for others we were stuck in a looped error</a:t>
            </a:r>
            <a:endParaRPr lang="en-IN" dirty="0"/>
          </a:p>
        </p:txBody>
      </p:sp>
    </p:spTree>
    <p:extLst>
      <p:ext uri="{BB962C8B-B14F-4D97-AF65-F5344CB8AC3E}">
        <p14:creationId xmlns:p14="http://schemas.microsoft.com/office/powerpoint/2010/main" val="994470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E7D8-3171-4984-8790-E8418FEABD36}"/>
              </a:ext>
            </a:extLst>
          </p:cNvPr>
          <p:cNvSpPr>
            <a:spLocks noGrp="1"/>
          </p:cNvSpPr>
          <p:nvPr>
            <p:ph type="title"/>
          </p:nvPr>
        </p:nvSpPr>
        <p:spPr>
          <a:xfrm>
            <a:off x="2152651" y="1011246"/>
            <a:ext cx="8515350" cy="994172"/>
          </a:xfrm>
        </p:spPr>
        <p:txBody>
          <a:bodyPr/>
          <a:lstStyle/>
          <a:p>
            <a:r>
              <a:rPr lang="en-US" b="1" dirty="0">
                <a:solidFill>
                  <a:srgbClr val="FF0000"/>
                </a:solidFill>
              </a:rPr>
              <a:t>FUTURE SCOPES </a:t>
            </a:r>
            <a:endParaRPr lang="en-IN" b="1" dirty="0">
              <a:solidFill>
                <a:srgbClr val="FF0000"/>
              </a:solidFill>
            </a:endParaRPr>
          </a:p>
        </p:txBody>
      </p:sp>
      <p:sp>
        <p:nvSpPr>
          <p:cNvPr id="3" name="Content Placeholder 2">
            <a:extLst>
              <a:ext uri="{FF2B5EF4-FFF2-40B4-BE49-F238E27FC236}">
                <a16:creationId xmlns:a16="http://schemas.microsoft.com/office/drawing/2014/main" id="{D5527F5A-B7A8-45C9-B304-D5C7A303D648}"/>
              </a:ext>
            </a:extLst>
          </p:cNvPr>
          <p:cNvSpPr>
            <a:spLocks noGrp="1"/>
          </p:cNvSpPr>
          <p:nvPr>
            <p:ph idx="1"/>
          </p:nvPr>
        </p:nvSpPr>
        <p:spPr>
          <a:xfrm>
            <a:off x="2152650" y="2255484"/>
            <a:ext cx="7886700" cy="3234489"/>
          </a:xfrm>
        </p:spPr>
        <p:txBody>
          <a:bodyPr>
            <a:normAutofit fontScale="92500" lnSpcReduction="10000"/>
          </a:bodyPr>
          <a:lstStyle/>
          <a:p>
            <a:r>
              <a:rPr lang="en-US" dirty="0"/>
              <a:t>This could be used by dumb and deaf people as a way of communication. </a:t>
            </a:r>
          </a:p>
          <a:p>
            <a:r>
              <a:rPr lang="en-US" dirty="0"/>
              <a:t>This method could be further used for object detection. It could be implemented to detect facial and gesture recognition.</a:t>
            </a:r>
          </a:p>
          <a:p>
            <a:r>
              <a:rPr lang="en-US" dirty="0"/>
              <a:t> It could be used in security checks at public places.</a:t>
            </a:r>
          </a:p>
          <a:p>
            <a:r>
              <a:rPr lang="en-US" dirty="0"/>
              <a:t> It could be further extended to two handed dynamic signs as well.</a:t>
            </a:r>
            <a:endParaRPr lang="en-IN" dirty="0"/>
          </a:p>
        </p:txBody>
      </p:sp>
    </p:spTree>
    <p:extLst>
      <p:ext uri="{BB962C8B-B14F-4D97-AF65-F5344CB8AC3E}">
        <p14:creationId xmlns:p14="http://schemas.microsoft.com/office/powerpoint/2010/main" val="53457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CF41-BB1F-4301-99E5-BB7DEF81B4A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APPROACH-1 </a:t>
            </a:r>
          </a:p>
        </p:txBody>
      </p:sp>
      <p:sp>
        <p:nvSpPr>
          <p:cNvPr id="3" name="Content Placeholder 2">
            <a:extLst>
              <a:ext uri="{FF2B5EF4-FFF2-40B4-BE49-F238E27FC236}">
                <a16:creationId xmlns:a16="http://schemas.microsoft.com/office/drawing/2014/main" id="{7915041A-51F5-4E44-9DBB-F0D469C70208}"/>
              </a:ext>
            </a:extLst>
          </p:cNvPr>
          <p:cNvSpPr>
            <a:spLocks noGrp="1"/>
          </p:cNvSpPr>
          <p:nvPr>
            <p:ph idx="1"/>
          </p:nvPr>
        </p:nvSpPr>
        <p:spPr/>
        <p:txBody>
          <a:bodyPr>
            <a:normAutofit/>
          </a:bodyPr>
          <a:lstStyle/>
          <a:p>
            <a:pPr algn="just"/>
            <a:r>
              <a:rPr lang="en-US" sz="2500" dirty="0">
                <a:latin typeface="Times New Roman" panose="02020603050405020304" pitchFamily="18" charset="0"/>
                <a:cs typeface="Times New Roman" panose="02020603050405020304" pitchFamily="18" charset="0"/>
              </a:rPr>
              <a:t>In the first approach we have tried to convert sign language to text and audio by using hand landmarks.</a:t>
            </a:r>
          </a:p>
          <a:p>
            <a:pPr algn="just"/>
            <a:endParaRPr lang="en-US"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Our hand could be defined in some set of coordinate points which is similar to the coordinates we have in general </a:t>
            </a:r>
            <a:r>
              <a:rPr lang="en-US" sz="2500" dirty="0" err="1">
                <a:latin typeface="Times New Roman" panose="02020603050405020304" pitchFamily="18" charset="0"/>
                <a:cs typeface="Times New Roman" panose="02020603050405020304" pitchFamily="18" charset="0"/>
              </a:rPr>
              <a:t>i.e</a:t>
            </a:r>
            <a:r>
              <a:rPr lang="en-US" sz="2500" dirty="0">
                <a:latin typeface="Times New Roman" panose="02020603050405020304" pitchFamily="18" charset="0"/>
                <a:cs typeface="Times New Roman" panose="02020603050405020304" pitchFamily="18" charset="0"/>
              </a:rPr>
              <a:t> the points could be defined in some set of x and y values.</a:t>
            </a:r>
          </a:p>
          <a:p>
            <a:pPr algn="just"/>
            <a:endParaRPr lang="en-US" sz="2500" dirty="0">
              <a:latin typeface="Times New Roman" panose="02020603050405020304" pitchFamily="18" charset="0"/>
              <a:cs typeface="Times New Roman" panose="02020603050405020304" pitchFamily="18" charset="0"/>
            </a:endParaRPr>
          </a:p>
          <a:p>
            <a:pPr algn="just"/>
            <a:r>
              <a:rPr lang="en-US" sz="2500" dirty="0">
                <a:latin typeface="Times New Roman" panose="02020603050405020304" pitchFamily="18" charset="0"/>
                <a:cs typeface="Times New Roman" panose="02020603050405020304" pitchFamily="18" charset="0"/>
              </a:rPr>
              <a:t>So by hand landmarks here we are assigning different coordinate values for different sign ,detecting them and then further converting the obtained text to audio.</a:t>
            </a:r>
          </a:p>
        </p:txBody>
      </p:sp>
    </p:spTree>
    <p:extLst>
      <p:ext uri="{BB962C8B-B14F-4D97-AF65-F5344CB8AC3E}">
        <p14:creationId xmlns:p14="http://schemas.microsoft.com/office/powerpoint/2010/main" val="2687538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34E6-D515-464A-9A80-31D845B736B4}"/>
              </a:ext>
            </a:extLst>
          </p:cNvPr>
          <p:cNvSpPr>
            <a:spLocks noGrp="1"/>
          </p:cNvSpPr>
          <p:nvPr>
            <p:ph type="title"/>
          </p:nvPr>
        </p:nvSpPr>
        <p:spPr>
          <a:xfrm>
            <a:off x="2152650" y="2368673"/>
            <a:ext cx="7886700" cy="1411550"/>
          </a:xfrm>
        </p:spPr>
        <p:txBody>
          <a:bodyPr>
            <a:normAutofit/>
          </a:bodyPr>
          <a:lstStyle/>
          <a:p>
            <a:r>
              <a:rPr lang="en-US" sz="5400" b="1" dirty="0">
                <a:solidFill>
                  <a:srgbClr val="FF0000"/>
                </a:solidFill>
              </a:rPr>
              <a:t>            THANK YOU </a:t>
            </a:r>
            <a:endParaRPr lang="en-IN" sz="5400" b="1" dirty="0">
              <a:solidFill>
                <a:srgbClr val="FF0000"/>
              </a:solidFill>
            </a:endParaRPr>
          </a:p>
        </p:txBody>
      </p:sp>
    </p:spTree>
    <p:extLst>
      <p:ext uri="{BB962C8B-B14F-4D97-AF65-F5344CB8AC3E}">
        <p14:creationId xmlns:p14="http://schemas.microsoft.com/office/powerpoint/2010/main" val="282525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B143-9A00-41DA-9B1B-D0565931C66F}"/>
              </a:ext>
            </a:extLst>
          </p:cNvPr>
          <p:cNvSpPr>
            <a:spLocks noGrp="1"/>
          </p:cNvSpPr>
          <p:nvPr>
            <p:ph type="title"/>
          </p:nvPr>
        </p:nvSpPr>
        <p:spPr>
          <a:xfrm>
            <a:off x="825623" y="0"/>
            <a:ext cx="9907480" cy="763480"/>
          </a:xfrm>
        </p:spPr>
        <p:txBody>
          <a:bodyPr>
            <a:normAutofit/>
          </a:bodyPr>
          <a:lstStyle/>
          <a:p>
            <a:r>
              <a:rPr lang="en-US" dirty="0"/>
              <a:t>                     </a:t>
            </a:r>
            <a:r>
              <a:rPr lang="en-US" sz="4000" dirty="0">
                <a:solidFill>
                  <a:srgbClr val="FF0000"/>
                </a:solidFill>
                <a:latin typeface="Times New Roman" panose="02020603050405020304" pitchFamily="18" charset="0"/>
                <a:cs typeface="Times New Roman" panose="02020603050405020304" pitchFamily="18" charset="0"/>
              </a:rPr>
              <a:t>Flowchart for approach-1</a:t>
            </a:r>
          </a:p>
        </p:txBody>
      </p:sp>
      <p:pic>
        <p:nvPicPr>
          <p:cNvPr id="5" name="Content Placeholder 4">
            <a:extLst>
              <a:ext uri="{FF2B5EF4-FFF2-40B4-BE49-F238E27FC236}">
                <a16:creationId xmlns:a16="http://schemas.microsoft.com/office/drawing/2014/main" id="{643B548E-FD93-4A02-A822-4F107FA281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3312" y="763480"/>
            <a:ext cx="5069149" cy="5974671"/>
          </a:xfrm>
        </p:spPr>
      </p:pic>
    </p:spTree>
    <p:extLst>
      <p:ext uri="{BB962C8B-B14F-4D97-AF65-F5344CB8AC3E}">
        <p14:creationId xmlns:p14="http://schemas.microsoft.com/office/powerpoint/2010/main" val="8114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Libraries</a:t>
            </a:r>
          </a:p>
        </p:txBody>
      </p:sp>
    </p:spTree>
    <p:extLst>
      <p:ext uri="{BB962C8B-B14F-4D97-AF65-F5344CB8AC3E}">
        <p14:creationId xmlns:p14="http://schemas.microsoft.com/office/powerpoint/2010/main" val="2961116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itchFamily="18" charset="0"/>
                <a:cs typeface="Times New Roman" pitchFamily="18" charset="0"/>
              </a:rPr>
              <a:t>Open CV</a:t>
            </a:r>
          </a:p>
        </p:txBody>
      </p:sp>
      <p:sp>
        <p:nvSpPr>
          <p:cNvPr id="3" name="Content Placeholder 2"/>
          <p:cNvSpPr>
            <a:spLocks noGrp="1"/>
          </p:cNvSpPr>
          <p:nvPr>
            <p:ph idx="1"/>
          </p:nvPr>
        </p:nvSpPr>
        <p:spPr/>
        <p:txBody>
          <a:bodyPr>
            <a:noAutofit/>
          </a:bodyPr>
          <a:lstStyle/>
          <a:p>
            <a:pPr algn="just"/>
            <a:r>
              <a:rPr lang="en-US" sz="3400" dirty="0">
                <a:latin typeface="Times New Roman" pitchFamily="18" charset="0"/>
                <a:cs typeface="Times New Roman" pitchFamily="18" charset="0"/>
              </a:rPr>
              <a:t>Open Source Computer Vision.</a:t>
            </a:r>
          </a:p>
          <a:p>
            <a:pPr algn="just"/>
            <a:r>
              <a:rPr lang="en-US" sz="3400" dirty="0">
                <a:latin typeface="Times New Roman" pitchFamily="18" charset="0"/>
                <a:cs typeface="Times New Roman" pitchFamily="18" charset="0"/>
              </a:rPr>
              <a:t>Developed to escalate the use of machine learning perception in commercial products.</a:t>
            </a:r>
          </a:p>
          <a:p>
            <a:pPr algn="just"/>
            <a:r>
              <a:rPr lang="en-US" sz="3400" dirty="0">
                <a:latin typeface="Times New Roman" pitchFamily="18" charset="0"/>
                <a:cs typeface="Times New Roman" pitchFamily="18" charset="0"/>
              </a:rPr>
              <a:t>It has licensed of BSD (Berkeley Software Distribution ) </a:t>
            </a:r>
          </a:p>
          <a:p>
            <a:pPr algn="just"/>
            <a:r>
              <a:rPr lang="en-US" sz="3400" dirty="0">
                <a:latin typeface="Times New Roman" pitchFamily="18" charset="0"/>
                <a:cs typeface="Times New Roman" pitchFamily="18" charset="0"/>
              </a:rPr>
              <a:t>Has more than 2500 optimized algorithms providing broad applications to Open CV.</a:t>
            </a:r>
          </a:p>
          <a:p>
            <a:pPr algn="just"/>
            <a:endParaRPr lang="en-US" sz="3400" dirty="0">
              <a:latin typeface="Times New Roman" pitchFamily="18" charset="0"/>
              <a:cs typeface="Times New Roman" pitchFamily="18" charset="0"/>
            </a:endParaRPr>
          </a:p>
        </p:txBody>
      </p:sp>
    </p:spTree>
    <p:extLst>
      <p:ext uri="{BB962C8B-B14F-4D97-AF65-F5344CB8AC3E}">
        <p14:creationId xmlns:p14="http://schemas.microsoft.com/office/powerpoint/2010/main" val="240071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itchFamily="18" charset="0"/>
                <a:cs typeface="Times New Roman" pitchFamily="18" charset="0"/>
              </a:rPr>
              <a:t>How it works?</a:t>
            </a:r>
          </a:p>
        </p:txBody>
      </p:sp>
      <p:sp>
        <p:nvSpPr>
          <p:cNvPr id="3" name="Content Placeholder 2"/>
          <p:cNvSpPr>
            <a:spLocks noGrp="1"/>
          </p:cNvSpPr>
          <p:nvPr>
            <p:ph idx="1"/>
          </p:nvPr>
        </p:nvSpPr>
        <p:spPr/>
        <p:txBody>
          <a:bodyPr/>
          <a:lstStyle/>
          <a:p>
            <a:pPr algn="just"/>
            <a:r>
              <a:rPr lang="en-US" dirty="0">
                <a:latin typeface="Times New Roman" pitchFamily="18" charset="0"/>
                <a:cs typeface="Times New Roman" pitchFamily="18" charset="0"/>
              </a:rPr>
              <a:t>Images are represented by rows and columns and determined by pixels.</a:t>
            </a:r>
          </a:p>
          <a:p>
            <a:pPr algn="just"/>
            <a:r>
              <a:rPr lang="en-US" dirty="0">
                <a:latin typeface="Times New Roman" pitchFamily="18" charset="0"/>
                <a:cs typeface="Times New Roman" pitchFamily="18" charset="0"/>
              </a:rPr>
              <a:t>Binary numbers assigned to bits in images are like:</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124201" y="3581400"/>
            <a:ext cx="6857999" cy="3221990"/>
          </a:xfrm>
          <a:prstGeom prst="rect">
            <a:avLst/>
          </a:prstGeom>
          <a:noFill/>
          <a:ln>
            <a:noFill/>
          </a:ln>
        </p:spPr>
      </p:pic>
    </p:spTree>
    <p:extLst>
      <p:ext uri="{BB962C8B-B14F-4D97-AF65-F5344CB8AC3E}">
        <p14:creationId xmlns:p14="http://schemas.microsoft.com/office/powerpoint/2010/main" val="3409326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2427</Words>
  <Application>Microsoft Office PowerPoint</Application>
  <PresentationFormat>Widescreen</PresentationFormat>
  <Paragraphs>235</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Open Sans</vt:lpstr>
      <vt:lpstr>Source Sans Pro</vt:lpstr>
      <vt:lpstr>Times New Roman</vt:lpstr>
      <vt:lpstr>urw-din</vt:lpstr>
      <vt:lpstr>Office Theme</vt:lpstr>
      <vt:lpstr>Department of Physics and Astrophysics University of Delhi  SIGN LANGUAGE RECOGNITION USING PYTHON </vt:lpstr>
      <vt:lpstr>                    A glimpse of the project </vt:lpstr>
      <vt:lpstr>                  INTRODUCTION</vt:lpstr>
      <vt:lpstr>                     APPROACHES USED</vt:lpstr>
      <vt:lpstr>                     APPROACH-1 </vt:lpstr>
      <vt:lpstr>                     Flowchart for approach-1</vt:lpstr>
      <vt:lpstr>Libraries</vt:lpstr>
      <vt:lpstr>Open CV</vt:lpstr>
      <vt:lpstr>How it works?</vt:lpstr>
      <vt:lpstr>PowerPoint Presentation</vt:lpstr>
      <vt:lpstr>Various Uses of Algorithms</vt:lpstr>
      <vt:lpstr>MediaPipe</vt:lpstr>
      <vt:lpstr>What is possible with MediaPipe?</vt:lpstr>
      <vt:lpstr>Real-Time Hand Tracking Project</vt:lpstr>
      <vt:lpstr>A palm detector model</vt:lpstr>
      <vt:lpstr>A hand landmark model</vt:lpstr>
      <vt:lpstr>Playsound</vt:lpstr>
      <vt:lpstr>How to use?</vt:lpstr>
      <vt:lpstr>OUTLINE OF 1st approach </vt:lpstr>
      <vt:lpstr>Step 2  : Open Webcam   </vt:lpstr>
      <vt:lpstr>Step 3: Detecting Hand Land Marks:  </vt:lpstr>
      <vt:lpstr>PowerPoint Presentation</vt:lpstr>
      <vt:lpstr>PowerPoint Presentation</vt:lpstr>
      <vt:lpstr>Step 4: Highlighting Hand Landmarks:  </vt:lpstr>
      <vt:lpstr>Step 5 : Coordinates defining:  </vt:lpstr>
      <vt:lpstr>Step 6: Logic defining:</vt:lpstr>
      <vt:lpstr>PowerPoint Presentation</vt:lpstr>
      <vt:lpstr>PowerPoint Presentation</vt:lpstr>
      <vt:lpstr>PowerPoint Presentation</vt:lpstr>
      <vt:lpstr>PowerPoint Presentation</vt:lpstr>
      <vt:lpstr>PowerPoint Presentation</vt:lpstr>
      <vt:lpstr>Tensorflow:</vt:lpstr>
      <vt:lpstr>PowerPoint Presentation</vt:lpstr>
      <vt:lpstr>Why use Tensorflow?</vt:lpstr>
      <vt:lpstr>Installation:</vt:lpstr>
      <vt:lpstr>Features of Tensorflow:</vt:lpstr>
      <vt:lpstr>APPROACH --2</vt:lpstr>
      <vt:lpstr>Flow chart for Approach 2</vt:lpstr>
      <vt:lpstr> Cloning of Repository </vt:lpstr>
      <vt:lpstr>Importing Dependencies and Image Collection</vt:lpstr>
      <vt:lpstr>Labelling Images </vt:lpstr>
      <vt:lpstr>Updating Label Map</vt:lpstr>
      <vt:lpstr>Training</vt:lpstr>
      <vt:lpstr>ERRORS FACED</vt:lpstr>
      <vt:lpstr>CAUSES OF INDENTATION ERROR</vt:lpstr>
      <vt:lpstr>MAJOR ERRORS :In training part ( approach 2)</vt:lpstr>
      <vt:lpstr>PowerPoint Presentation</vt:lpstr>
      <vt:lpstr>CONCLUSION</vt:lpstr>
      <vt:lpstr>FUTURE SCOPES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sharma</dc:creator>
  <cp:lastModifiedBy>Keshav sharma</cp:lastModifiedBy>
  <cp:revision>10</cp:revision>
  <dcterms:created xsi:type="dcterms:W3CDTF">2022-04-28T06:24:49Z</dcterms:created>
  <dcterms:modified xsi:type="dcterms:W3CDTF">2022-04-30T04:38:55Z</dcterms:modified>
</cp:coreProperties>
</file>